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699" r:id="rId5"/>
    <p:sldMasterId id="2147483711" r:id="rId6"/>
    <p:sldMasterId id="2147483723" r:id="rId7"/>
    <p:sldMasterId id="2147483759" r:id="rId8"/>
    <p:sldMasterId id="2147483735" r:id="rId9"/>
    <p:sldMasterId id="2147483747" r:id="rId10"/>
    <p:sldMasterId id="2147483771" r:id="rId11"/>
  </p:sldMasterIdLst>
  <p:notesMasterIdLst>
    <p:notesMasterId r:id="rId45"/>
  </p:notesMasterIdLst>
  <p:handoutMasterIdLst>
    <p:handoutMasterId r:id="rId46"/>
  </p:handoutMasterIdLst>
  <p:sldIdLst>
    <p:sldId id="340" r:id="rId12"/>
    <p:sldId id="310" r:id="rId13"/>
    <p:sldId id="355" r:id="rId14"/>
    <p:sldId id="389" r:id="rId15"/>
    <p:sldId id="393" r:id="rId16"/>
    <p:sldId id="375" r:id="rId17"/>
    <p:sldId id="376" r:id="rId18"/>
    <p:sldId id="347" r:id="rId19"/>
    <p:sldId id="377" r:id="rId20"/>
    <p:sldId id="348" r:id="rId21"/>
    <p:sldId id="395" r:id="rId22"/>
    <p:sldId id="353" r:id="rId23"/>
    <p:sldId id="380" r:id="rId24"/>
    <p:sldId id="382" r:id="rId25"/>
    <p:sldId id="388" r:id="rId26"/>
    <p:sldId id="383" r:id="rId27"/>
    <p:sldId id="384" r:id="rId28"/>
    <p:sldId id="387" r:id="rId29"/>
    <p:sldId id="385" r:id="rId30"/>
    <p:sldId id="386" r:id="rId31"/>
    <p:sldId id="394" r:id="rId32"/>
    <p:sldId id="378" r:id="rId33"/>
    <p:sldId id="379" r:id="rId34"/>
    <p:sldId id="373" r:id="rId35"/>
    <p:sldId id="374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392" r:id="rId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0">
          <p15:clr>
            <a:srgbClr val="A4A3A4"/>
          </p15:clr>
        </p15:guide>
        <p15:guide id="4" pos="192">
          <p15:clr>
            <a:srgbClr val="A4A3A4"/>
          </p15:clr>
        </p15:guide>
        <p15:guide id="5" pos="5568">
          <p15:clr>
            <a:srgbClr val="A4A3A4"/>
          </p15:clr>
        </p15:guide>
        <p15:guide id="6" pos="3936">
          <p15:clr>
            <a:srgbClr val="A4A3A4"/>
          </p15:clr>
        </p15:guide>
        <p15:guide id="7" pos="40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as, Glenn" initials="H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1110A"/>
    <a:srgbClr val="332A86"/>
    <a:srgbClr val="7B93A0"/>
    <a:srgbClr val="6CA8C8"/>
    <a:srgbClr val="BFCBCE"/>
    <a:srgbClr val="C06735"/>
    <a:srgbClr val="625345"/>
    <a:srgbClr val="A5B75E"/>
    <a:srgbClr val="4A7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28" autoAdjust="0"/>
    <p:restoredTop sz="91880" autoAdjust="0"/>
  </p:normalViewPr>
  <p:slideViewPr>
    <p:cSldViewPr>
      <p:cViewPr varScale="1">
        <p:scale>
          <a:sx n="103" d="100"/>
          <a:sy n="103" d="100"/>
        </p:scale>
        <p:origin x="2214" y="96"/>
      </p:cViewPr>
      <p:guideLst>
        <p:guide orient="horz" pos="1008"/>
        <p:guide orient="horz" pos="4032"/>
        <p:guide pos="2880"/>
        <p:guide pos="192"/>
        <p:guide pos="5568"/>
        <p:guide pos="3936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735" cy="464504"/>
          </a:xfrm>
          <a:prstGeom prst="rect">
            <a:avLst/>
          </a:prstGeom>
        </p:spPr>
        <p:txBody>
          <a:bodyPr vert="horz" lIns="91292" tIns="45647" rIns="91292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082" y="0"/>
            <a:ext cx="3037735" cy="464504"/>
          </a:xfrm>
          <a:prstGeom prst="rect">
            <a:avLst/>
          </a:prstGeom>
        </p:spPr>
        <p:txBody>
          <a:bodyPr vert="horz" lIns="91292" tIns="45647" rIns="91292" bIns="45647" rtlCol="0"/>
          <a:lstStyle>
            <a:lvl1pPr algn="r">
              <a:defRPr sz="1200"/>
            </a:lvl1pPr>
          </a:lstStyle>
          <a:p>
            <a:fld id="{CCB0AAC4-7FA3-4CF8-B9E9-B3D114D361D9}" type="datetimeFigureOut">
              <a:rPr lang="en-US" smtClean="0"/>
              <a:pPr/>
              <a:t>11/10/2017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312"/>
            <a:ext cx="3037735" cy="464504"/>
          </a:xfrm>
          <a:prstGeom prst="rect">
            <a:avLst/>
          </a:prstGeom>
        </p:spPr>
        <p:txBody>
          <a:bodyPr vert="horz" lIns="91292" tIns="45647" rIns="91292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082" y="8830312"/>
            <a:ext cx="3037735" cy="464504"/>
          </a:xfrm>
          <a:prstGeom prst="rect">
            <a:avLst/>
          </a:prstGeom>
        </p:spPr>
        <p:txBody>
          <a:bodyPr vert="horz" lIns="91292" tIns="45647" rIns="91292" bIns="45647" rtlCol="0" anchor="b"/>
          <a:lstStyle>
            <a:lvl1pPr algn="r">
              <a:defRPr sz="1200"/>
            </a:lvl1pPr>
          </a:lstStyle>
          <a:p>
            <a:fld id="{51C3A3A1-8B07-4D87-B424-30615B8147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64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1" cy="464820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1" cy="464820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r">
              <a:defRPr sz="1200"/>
            </a:lvl1pPr>
          </a:lstStyle>
          <a:p>
            <a:fld id="{7840CB75-802D-4469-9DFE-7D4C2C34FD47}" type="datetimeFigureOut">
              <a:rPr lang="en-US" smtClean="0"/>
              <a:pPr/>
              <a:t>11/10/2017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1" rIns="93161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1" tIns="46581" rIns="93161" bIns="46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1" cy="464820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1" cy="464820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r">
              <a:defRPr sz="1200"/>
            </a:lvl1pPr>
          </a:lstStyle>
          <a:p>
            <a:fld id="{ECFD3E66-379D-4E08-BE3D-95FF93308A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6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1EEDC-4EDA-4A3F-8198-9ED70A72C118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93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52963" cy="3489325"/>
          </a:xfrm>
          <a:ln/>
        </p:spPr>
      </p:sp>
      <p:sp>
        <p:nvSpPr>
          <p:cNvPr id="93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84" y="4416112"/>
            <a:ext cx="5139034" cy="4184021"/>
          </a:xfrm>
        </p:spPr>
        <p:txBody>
          <a:bodyPr lIns="92768" tIns="46381" rIns="92768" bIns="46381"/>
          <a:lstStyle/>
          <a:p>
            <a:endParaRPr lang="en-US" altLang="en-US" sz="14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WSSC Trunk Sewer Inspections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4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Completely Customizable</a:t>
            </a:r>
          </a:p>
          <a:p>
            <a:r>
              <a:rPr lang="en-US" dirty="0"/>
              <a:t>Use it for any sewer field activities</a:t>
            </a:r>
          </a:p>
          <a:p>
            <a:r>
              <a:rPr lang="en-US" dirty="0"/>
              <a:t>	manhole inspections</a:t>
            </a:r>
          </a:p>
          <a:p>
            <a:r>
              <a:rPr lang="en-US" dirty="0"/>
              <a:t>	smoke testing</a:t>
            </a:r>
          </a:p>
          <a:p>
            <a:r>
              <a:rPr lang="en-US" dirty="0"/>
              <a:t>	tracking CCTV inspections </a:t>
            </a:r>
          </a:p>
          <a:p>
            <a:r>
              <a:rPr lang="en-US" dirty="0"/>
              <a:t>Use built-in GPS or connect an external unit for greater accuracy</a:t>
            </a:r>
          </a:p>
          <a:p>
            <a:r>
              <a:rPr lang="en-US" dirty="0"/>
              <a:t>ESRI supported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3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 time tracking of completed inspections – great for multiple teams operating in the same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0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1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Field teams: </a:t>
            </a:r>
          </a:p>
          <a:p>
            <a:pPr lvl="1"/>
            <a:r>
              <a:rPr lang="en-US" dirty="0"/>
              <a:t>Collect the data </a:t>
            </a:r>
          </a:p>
          <a:p>
            <a:pPr lvl="1"/>
            <a:r>
              <a:rPr lang="en-US" dirty="0"/>
              <a:t>Provide feedback on the tools (constant improvement)</a:t>
            </a:r>
          </a:p>
          <a:p>
            <a:endParaRPr lang="en-US" dirty="0"/>
          </a:p>
          <a:p>
            <a:r>
              <a:rPr lang="en-US" dirty="0"/>
              <a:t>Office Support: </a:t>
            </a:r>
          </a:p>
          <a:p>
            <a:pPr lvl="1"/>
            <a:r>
              <a:rPr lang="en-US" dirty="0"/>
              <a:t>Prep GIS Mapping</a:t>
            </a:r>
          </a:p>
          <a:p>
            <a:pPr lvl="1"/>
            <a:r>
              <a:rPr lang="en-US" dirty="0"/>
              <a:t>QA/QC Reviews and feedback to field teams</a:t>
            </a:r>
          </a:p>
          <a:p>
            <a:pPr lvl="1"/>
            <a:r>
              <a:rPr lang="en-US" dirty="0"/>
              <a:t>Prep Deliverables</a:t>
            </a:r>
          </a:p>
          <a:p>
            <a:endParaRPr lang="en-US" dirty="0"/>
          </a:p>
          <a:p>
            <a:r>
              <a:rPr lang="en-US" dirty="0"/>
              <a:t>Trade  roles:</a:t>
            </a:r>
          </a:p>
          <a:p>
            <a:pPr lvl="1"/>
            <a:r>
              <a:rPr lang="en-US" dirty="0"/>
              <a:t>Have QA reviewers do a some inspections</a:t>
            </a:r>
          </a:p>
          <a:p>
            <a:pPr lvl="1"/>
            <a:r>
              <a:rPr lang="en-US" dirty="0"/>
              <a:t>Have inspectors do some QA reviews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ArcCollector</a:t>
            </a:r>
            <a:r>
              <a:rPr lang="en-US" dirty="0"/>
              <a:t> - No hand notes, GPS locating for data entry - better accuracy, Less steps for error data entry/transfer, </a:t>
            </a:r>
            <a:r>
              <a:rPr lang="en-US" dirty="0" err="1"/>
              <a:t>Mulitple</a:t>
            </a:r>
            <a:r>
              <a:rPr lang="en-US" dirty="0"/>
              <a:t> users, Immediate entry to , Offline vs. online mode (cellular connection, battery life)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Daily data backup (or more) (manually if not online) - or constant backup by connection to remote server (cellular data plan)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02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ArcCollector</a:t>
            </a:r>
            <a:r>
              <a:rPr lang="en-US" dirty="0"/>
              <a:t> - No hand notes, GPS locating for data entry - better accuracy, Less steps for error data entry/transfer, </a:t>
            </a:r>
            <a:r>
              <a:rPr lang="en-US" dirty="0" err="1"/>
              <a:t>Mulitple</a:t>
            </a:r>
            <a:r>
              <a:rPr lang="en-US" dirty="0"/>
              <a:t> users, Immediate entry to , Offline vs. online mode (cellular connection, battery life)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Daily data backup (or more) (manually if not online) - or constant backup by connection to remote server (cellular data plan)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95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6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59327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400" b="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BC_logo_1Line_prple_webPP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315200" y="0"/>
            <a:ext cx="1828800" cy="304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7086600" y="0"/>
            <a:ext cx="228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6389914" y="2743200"/>
            <a:ext cx="2423160" cy="1752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6389914" y="4648200"/>
            <a:ext cx="2423160" cy="1741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304800" y="2743200"/>
            <a:ext cx="5932714" cy="3646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76200"/>
            <a:ext cx="5943600" cy="152400"/>
          </a:xfrm>
        </p:spPr>
        <p:txBody>
          <a:bodyPr l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304800" y="457201"/>
            <a:ext cx="5932714" cy="250370"/>
          </a:xfrm>
        </p:spPr>
        <p:txBody>
          <a:bodyPr lIns="0" anchor="t">
            <a:normAutofit/>
          </a:bodyPr>
          <a:lstStyle>
            <a:lvl1pPr marL="0" indent="0">
              <a:buNone/>
              <a:defRPr sz="1600" b="0">
                <a:solidFill>
                  <a:srgbClr val="7C93A0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304800" y="2449286"/>
            <a:ext cx="5932714" cy="217714"/>
          </a:xfrm>
        </p:spPr>
        <p:txBody>
          <a:bodyPr lIns="0" anchor="t">
            <a:normAutofit/>
          </a:bodyPr>
          <a:lstStyle>
            <a:lvl1pPr marL="0" indent="0">
              <a:buNone/>
              <a:defRPr sz="1200" b="0">
                <a:solidFill>
                  <a:srgbClr val="7C93A0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martArt Placeholder 2"/>
          <p:cNvSpPr>
            <a:spLocks noGrp="1"/>
          </p:cNvSpPr>
          <p:nvPr>
            <p:ph type="dgm" idx="1"/>
          </p:nvPr>
        </p:nvSpPr>
        <p:spPr>
          <a:xfrm>
            <a:off x="304801" y="1600200"/>
            <a:ext cx="8523513" cy="478971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59327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400" b="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BC_logo_1Line_prple_webPP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315200" y="0"/>
            <a:ext cx="1828800" cy="304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7086600" y="0"/>
            <a:ext cx="228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6389914" y="2743200"/>
            <a:ext cx="2423160" cy="1752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6389914" y="4648200"/>
            <a:ext cx="2423160" cy="1741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304800" y="2743200"/>
            <a:ext cx="5932714" cy="3646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76200"/>
            <a:ext cx="5943600" cy="152400"/>
          </a:xfrm>
        </p:spPr>
        <p:txBody>
          <a:bodyPr l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304800" y="457201"/>
            <a:ext cx="5932714" cy="250370"/>
          </a:xfrm>
        </p:spPr>
        <p:txBody>
          <a:bodyPr lIns="0" anchor="t">
            <a:normAutofit/>
          </a:bodyPr>
          <a:lstStyle>
            <a:lvl1pPr marL="0" indent="0">
              <a:buNone/>
              <a:defRPr sz="1600" b="0">
                <a:solidFill>
                  <a:srgbClr val="7C93A0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304800" y="2449286"/>
            <a:ext cx="5932714" cy="217714"/>
          </a:xfrm>
        </p:spPr>
        <p:txBody>
          <a:bodyPr lIns="0" anchor="t">
            <a:normAutofit/>
          </a:bodyPr>
          <a:lstStyle>
            <a:lvl1pPr marL="0" indent="0">
              <a:buNone/>
              <a:defRPr sz="1200" b="0">
                <a:solidFill>
                  <a:srgbClr val="7C93A0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943600"/>
          </a:xfrm>
          <a:prstGeom prst="rect">
            <a:avLst/>
          </a:prstGeom>
          <a:solidFill>
            <a:srgbClr val="4A759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2514600"/>
            <a:ext cx="7657708" cy="1828800"/>
          </a:xfrm>
        </p:spPr>
        <p:txBody>
          <a:bodyPr lIns="0" rIns="0" anchor="b">
            <a:normAutofit/>
          </a:bodyPr>
          <a:lstStyle>
            <a:lvl1pPr algn="l">
              <a:defRPr sz="4800" b="0">
                <a:solidFill>
                  <a:schemeClr val="bg1"/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399" y="4495800"/>
            <a:ext cx="7668703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BC_logo_2Line_prple [Converted]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93978" y="6096000"/>
            <a:ext cx="1143000" cy="584547"/>
          </a:xfrm>
          <a:prstGeom prst="rect">
            <a:avLst/>
          </a:prstGeom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00600"/>
          </a:xfrm>
        </p:spPr>
        <p:txBody>
          <a:bodyPr lIns="0" tIns="0">
            <a:normAutofit/>
          </a:bodyPr>
          <a:lstStyle>
            <a:lvl1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1pPr>
            <a:lvl2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2pPr>
            <a:lvl3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3pPr>
            <a:lvl4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799" y="457200"/>
            <a:ext cx="85344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610600" cy="2514600"/>
          </a:xfrm>
        </p:spPr>
        <p:txBody>
          <a:bodyPr lIns="0" anchor="t">
            <a:normAutofit/>
          </a:bodyPr>
          <a:lstStyle>
            <a:lvl1pPr algn="l">
              <a:defRPr sz="4000" b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8620125" cy="457201"/>
          </a:xfrm>
        </p:spPr>
        <p:txBody>
          <a:bodyPr lIns="0" anchor="b">
            <a:normAutofit/>
          </a:bodyPr>
          <a:lstStyle>
            <a:lvl1pPr marL="0" indent="0">
              <a:buNone/>
              <a:defRPr sz="2000">
                <a:solidFill>
                  <a:srgbClr val="262626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ntence Bef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799" y="1598239"/>
            <a:ext cx="5943601" cy="74218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62201"/>
            <a:ext cx="5943600" cy="4027713"/>
          </a:xfrm>
        </p:spPr>
        <p:txBody>
          <a:bodyPr l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 sz="20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>
          <a:xfrm>
            <a:off x="6389688" y="6086573"/>
            <a:ext cx="2449512" cy="3048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6400800" y="1600200"/>
            <a:ext cx="2427514" cy="4419599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9128" y="3413479"/>
            <a:ext cx="24384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6379128" y="6018341"/>
            <a:ext cx="24384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800" y="1589313"/>
            <a:ext cx="5932714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6379030" y="1600003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6379030" y="4198968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60520" cy="4800600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67794" y="1600199"/>
            <a:ext cx="4160520" cy="4800601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943600"/>
          </a:xfrm>
          <a:prstGeom prst="rect">
            <a:avLst/>
          </a:prstGeom>
          <a:solidFill>
            <a:srgbClr val="332A8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2514600"/>
            <a:ext cx="7657708" cy="1828800"/>
          </a:xfrm>
        </p:spPr>
        <p:txBody>
          <a:bodyPr lIns="0" rIns="0" anchor="b">
            <a:normAutofit/>
          </a:bodyPr>
          <a:lstStyle>
            <a:lvl1pPr algn="l">
              <a:defRPr sz="4800" b="0">
                <a:solidFill>
                  <a:schemeClr val="bg1"/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399" y="4495800"/>
            <a:ext cx="7668703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BC_logo_2Line_prple [Converted]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93978" y="6096000"/>
            <a:ext cx="1143000" cy="584547"/>
          </a:xfrm>
          <a:prstGeom prst="rect">
            <a:avLst/>
          </a:prstGeom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669971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669971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martArt Placeholder 2"/>
          <p:cNvSpPr>
            <a:spLocks noGrp="1"/>
          </p:cNvSpPr>
          <p:nvPr>
            <p:ph type="dgm" idx="1"/>
          </p:nvPr>
        </p:nvSpPr>
        <p:spPr>
          <a:xfrm>
            <a:off x="304801" y="1600200"/>
            <a:ext cx="8523513" cy="478971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59327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400" b="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BC_logo_1Line_prple_webPP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315200" y="0"/>
            <a:ext cx="1828800" cy="304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7086600" y="0"/>
            <a:ext cx="228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6389914" y="2743200"/>
            <a:ext cx="2423160" cy="1752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6389914" y="4648200"/>
            <a:ext cx="2423160" cy="1741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304800" y="2743200"/>
            <a:ext cx="5932714" cy="3646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76200"/>
            <a:ext cx="5943600" cy="152400"/>
          </a:xfrm>
        </p:spPr>
        <p:txBody>
          <a:bodyPr l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304800" y="457201"/>
            <a:ext cx="5932714" cy="250370"/>
          </a:xfrm>
        </p:spPr>
        <p:txBody>
          <a:bodyPr lIns="0" anchor="t">
            <a:normAutofit/>
          </a:bodyPr>
          <a:lstStyle>
            <a:lvl1pPr marL="0" indent="0">
              <a:buNone/>
              <a:defRPr sz="1600" b="0">
                <a:solidFill>
                  <a:srgbClr val="7C93A0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304800" y="2449286"/>
            <a:ext cx="5932714" cy="217714"/>
          </a:xfrm>
        </p:spPr>
        <p:txBody>
          <a:bodyPr lIns="0" anchor="t">
            <a:normAutofit/>
          </a:bodyPr>
          <a:lstStyle>
            <a:lvl1pPr marL="0" indent="0">
              <a:buNone/>
              <a:defRPr sz="1200" b="0">
                <a:solidFill>
                  <a:srgbClr val="7C93A0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943600"/>
          </a:xfrm>
          <a:prstGeom prst="rect">
            <a:avLst/>
          </a:prstGeom>
          <a:solidFill>
            <a:srgbClr val="A5B75E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2514600"/>
            <a:ext cx="7657708" cy="1828800"/>
          </a:xfrm>
        </p:spPr>
        <p:txBody>
          <a:bodyPr lIns="0" rIns="0" anchor="b">
            <a:normAutofit/>
          </a:bodyPr>
          <a:lstStyle>
            <a:lvl1pPr algn="l">
              <a:defRPr sz="4800" b="0">
                <a:solidFill>
                  <a:schemeClr val="bg1"/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399" y="4495800"/>
            <a:ext cx="7668703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BC_logo_2Line_prple [Converted]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93978" y="6096000"/>
            <a:ext cx="1143000" cy="584547"/>
          </a:xfrm>
          <a:prstGeom prst="rect">
            <a:avLst/>
          </a:prstGeom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00600"/>
          </a:xfrm>
        </p:spPr>
        <p:txBody>
          <a:bodyPr lIns="0" tIns="0">
            <a:normAutofit/>
          </a:bodyPr>
          <a:lstStyle>
            <a:lvl1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1pPr>
            <a:lvl2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2pPr>
            <a:lvl3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3pPr>
            <a:lvl4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799" y="457200"/>
            <a:ext cx="85344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534400" cy="2514600"/>
          </a:xfrm>
        </p:spPr>
        <p:txBody>
          <a:bodyPr lIns="0" anchor="t">
            <a:normAutofit/>
          </a:bodyPr>
          <a:lstStyle>
            <a:lvl1pPr algn="l">
              <a:defRPr sz="4000" b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914400"/>
            <a:ext cx="8534400" cy="457201"/>
          </a:xfrm>
        </p:spPr>
        <p:txBody>
          <a:bodyPr lIns="0" anchor="b">
            <a:normAutofit/>
          </a:bodyPr>
          <a:lstStyle>
            <a:lvl1pPr marL="0" indent="0">
              <a:buNone/>
              <a:defRPr sz="2000">
                <a:solidFill>
                  <a:srgbClr val="262626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ntence Bef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799" y="1598239"/>
            <a:ext cx="5943601" cy="74218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62201"/>
            <a:ext cx="5943600" cy="4027713"/>
          </a:xfrm>
        </p:spPr>
        <p:txBody>
          <a:bodyPr l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 sz="20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>
          <a:xfrm>
            <a:off x="6389688" y="6086573"/>
            <a:ext cx="2449512" cy="3048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6400800" y="1600200"/>
            <a:ext cx="2427514" cy="4419599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9128" y="3413479"/>
            <a:ext cx="24384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6379128" y="6018341"/>
            <a:ext cx="24384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800" y="1589313"/>
            <a:ext cx="5932714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6379030" y="1600003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6379030" y="4198968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00600"/>
          </a:xfrm>
        </p:spPr>
        <p:txBody>
          <a:bodyPr lIns="0" tIns="0">
            <a:normAutofit/>
          </a:bodyPr>
          <a:lstStyle>
            <a:lvl1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1pPr>
            <a:lvl2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2pPr>
            <a:lvl3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3pPr>
            <a:lvl4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799" y="457200"/>
            <a:ext cx="85344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60520" cy="4800600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67794" y="1600199"/>
            <a:ext cx="4160520" cy="4800601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669971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669971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martArt Placeholder 2"/>
          <p:cNvSpPr>
            <a:spLocks noGrp="1"/>
          </p:cNvSpPr>
          <p:nvPr>
            <p:ph type="dgm" idx="1"/>
          </p:nvPr>
        </p:nvSpPr>
        <p:spPr>
          <a:xfrm>
            <a:off x="304801" y="1600200"/>
            <a:ext cx="8523513" cy="478971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59327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400" b="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BC_logo_1Line_prple_webPP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315200" y="0"/>
            <a:ext cx="1828800" cy="304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7086600" y="0"/>
            <a:ext cx="228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6389914" y="2743200"/>
            <a:ext cx="2423160" cy="1752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6389914" y="4648200"/>
            <a:ext cx="2423160" cy="1741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304800" y="2743200"/>
            <a:ext cx="5932714" cy="3646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76200"/>
            <a:ext cx="5943600" cy="152400"/>
          </a:xfrm>
        </p:spPr>
        <p:txBody>
          <a:bodyPr l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304800" y="457201"/>
            <a:ext cx="5932714" cy="250370"/>
          </a:xfrm>
        </p:spPr>
        <p:txBody>
          <a:bodyPr lIns="0" anchor="t">
            <a:normAutofit/>
          </a:bodyPr>
          <a:lstStyle>
            <a:lvl1pPr marL="0" indent="0">
              <a:buNone/>
              <a:defRPr sz="1600" b="0">
                <a:solidFill>
                  <a:srgbClr val="7C93A0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304800" y="2449286"/>
            <a:ext cx="5932714" cy="217714"/>
          </a:xfrm>
        </p:spPr>
        <p:txBody>
          <a:bodyPr lIns="0" anchor="t">
            <a:normAutofit/>
          </a:bodyPr>
          <a:lstStyle>
            <a:lvl1pPr marL="0" indent="0">
              <a:buNone/>
              <a:defRPr sz="1200" b="0">
                <a:solidFill>
                  <a:srgbClr val="7C93A0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943600"/>
          </a:xfrm>
          <a:prstGeom prst="rect">
            <a:avLst/>
          </a:prstGeom>
          <a:solidFill>
            <a:srgbClr val="7B93A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2514600"/>
            <a:ext cx="7657708" cy="1828800"/>
          </a:xfrm>
        </p:spPr>
        <p:txBody>
          <a:bodyPr lIns="0" rIns="0" anchor="b">
            <a:normAutofit/>
          </a:bodyPr>
          <a:lstStyle>
            <a:lvl1pPr algn="l">
              <a:defRPr sz="4800" b="0">
                <a:solidFill>
                  <a:schemeClr val="bg1"/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399" y="4495800"/>
            <a:ext cx="7668703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BC_logo_2Line_prple [Converted]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93978" y="6096000"/>
            <a:ext cx="1143000" cy="584547"/>
          </a:xfrm>
          <a:prstGeom prst="rect">
            <a:avLst/>
          </a:prstGeom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00600"/>
          </a:xfrm>
        </p:spPr>
        <p:txBody>
          <a:bodyPr lIns="0" tIns="0">
            <a:normAutofit/>
          </a:bodyPr>
          <a:lstStyle>
            <a:lvl1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1pPr>
            <a:lvl2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2pPr>
            <a:lvl3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3pPr>
            <a:lvl4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799" y="457200"/>
            <a:ext cx="85344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610600" cy="2514600"/>
          </a:xfrm>
        </p:spPr>
        <p:txBody>
          <a:bodyPr lIns="0" anchor="t">
            <a:normAutofit/>
          </a:bodyPr>
          <a:lstStyle>
            <a:lvl1pPr algn="l">
              <a:defRPr sz="4000" b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8620125" cy="457201"/>
          </a:xfrm>
        </p:spPr>
        <p:txBody>
          <a:bodyPr lIns="0" anchor="b">
            <a:normAutofit/>
          </a:bodyPr>
          <a:lstStyle>
            <a:lvl1pPr marL="0" indent="0">
              <a:buNone/>
              <a:defRPr sz="2000">
                <a:solidFill>
                  <a:srgbClr val="262626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ntence Bef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799" y="1598239"/>
            <a:ext cx="5943601" cy="74218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62201"/>
            <a:ext cx="5943600" cy="4027713"/>
          </a:xfrm>
        </p:spPr>
        <p:txBody>
          <a:bodyPr l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 sz="20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>
          <a:xfrm>
            <a:off x="6389688" y="6086573"/>
            <a:ext cx="2449512" cy="3048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6400800" y="1600200"/>
            <a:ext cx="2427514" cy="4419599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9128" y="3413479"/>
            <a:ext cx="24384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6379128" y="6018341"/>
            <a:ext cx="24384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800" y="1589313"/>
            <a:ext cx="5932714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6379030" y="1600003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6379030" y="4198968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610600" cy="2514600"/>
          </a:xfrm>
        </p:spPr>
        <p:txBody>
          <a:bodyPr lIns="0" anchor="t">
            <a:normAutofit/>
          </a:bodyPr>
          <a:lstStyle>
            <a:lvl1pPr algn="l">
              <a:defRPr sz="4000" b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8620125" cy="457201"/>
          </a:xfrm>
        </p:spPr>
        <p:txBody>
          <a:bodyPr lIns="0" anchor="b">
            <a:normAutofit/>
          </a:bodyPr>
          <a:lstStyle>
            <a:lvl1pPr marL="0" indent="0">
              <a:buNone/>
              <a:defRPr sz="2000">
                <a:solidFill>
                  <a:srgbClr val="262626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60520" cy="4800600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67794" y="1600199"/>
            <a:ext cx="4160520" cy="4800601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669971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669971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martArt Placeholder 2"/>
          <p:cNvSpPr>
            <a:spLocks noGrp="1"/>
          </p:cNvSpPr>
          <p:nvPr>
            <p:ph type="dgm" idx="1"/>
          </p:nvPr>
        </p:nvSpPr>
        <p:spPr>
          <a:xfrm>
            <a:off x="304801" y="1600200"/>
            <a:ext cx="8523513" cy="478971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59327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400" b="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BC_logo_1Line_prple_webPP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315200" y="0"/>
            <a:ext cx="1828800" cy="304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7086600" y="0"/>
            <a:ext cx="228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6389914" y="2743200"/>
            <a:ext cx="2423160" cy="1752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6389914" y="4648200"/>
            <a:ext cx="2423160" cy="1741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304800" y="2743200"/>
            <a:ext cx="5932714" cy="3646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76200"/>
            <a:ext cx="5943600" cy="152400"/>
          </a:xfrm>
        </p:spPr>
        <p:txBody>
          <a:bodyPr l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304800" y="457201"/>
            <a:ext cx="5932714" cy="250370"/>
          </a:xfrm>
        </p:spPr>
        <p:txBody>
          <a:bodyPr lIns="0" anchor="t">
            <a:normAutofit/>
          </a:bodyPr>
          <a:lstStyle>
            <a:lvl1pPr marL="0" indent="0">
              <a:buNone/>
              <a:defRPr sz="1600" b="0">
                <a:solidFill>
                  <a:srgbClr val="7C93A0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304800" y="2449286"/>
            <a:ext cx="5932714" cy="217714"/>
          </a:xfrm>
        </p:spPr>
        <p:txBody>
          <a:bodyPr lIns="0" anchor="t">
            <a:normAutofit/>
          </a:bodyPr>
          <a:lstStyle>
            <a:lvl1pPr marL="0" indent="0">
              <a:buNone/>
              <a:defRPr sz="1200" b="0">
                <a:solidFill>
                  <a:srgbClr val="7C93A0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943600"/>
          </a:xfrm>
          <a:prstGeom prst="rect">
            <a:avLst/>
          </a:prstGeom>
          <a:solidFill>
            <a:srgbClr val="C0673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2514600"/>
            <a:ext cx="7657708" cy="1828800"/>
          </a:xfrm>
        </p:spPr>
        <p:txBody>
          <a:bodyPr lIns="0" rIns="0" anchor="b">
            <a:normAutofit/>
          </a:bodyPr>
          <a:lstStyle>
            <a:lvl1pPr algn="l">
              <a:defRPr sz="4800" b="0">
                <a:solidFill>
                  <a:schemeClr val="bg1"/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399" y="4495800"/>
            <a:ext cx="7668703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BC_logo_2Line_prple [Converted]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93978" y="6096000"/>
            <a:ext cx="1143000" cy="584547"/>
          </a:xfrm>
          <a:prstGeom prst="rect">
            <a:avLst/>
          </a:prstGeom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00600"/>
          </a:xfrm>
        </p:spPr>
        <p:txBody>
          <a:bodyPr lIns="0" tIns="0">
            <a:normAutofit/>
          </a:bodyPr>
          <a:lstStyle>
            <a:lvl1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1pPr>
            <a:lvl2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2pPr>
            <a:lvl3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3pPr>
            <a:lvl4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799" y="457200"/>
            <a:ext cx="85344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610600" cy="2514600"/>
          </a:xfrm>
        </p:spPr>
        <p:txBody>
          <a:bodyPr lIns="0" anchor="t">
            <a:normAutofit/>
          </a:bodyPr>
          <a:lstStyle>
            <a:lvl1pPr algn="l">
              <a:defRPr sz="4000" b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8620125" cy="457201"/>
          </a:xfrm>
        </p:spPr>
        <p:txBody>
          <a:bodyPr lIns="0" anchor="b">
            <a:normAutofit/>
          </a:bodyPr>
          <a:lstStyle>
            <a:lvl1pPr marL="0" indent="0">
              <a:buNone/>
              <a:defRPr sz="2000">
                <a:solidFill>
                  <a:srgbClr val="262626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ntence Bef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799" y="1598239"/>
            <a:ext cx="5943601" cy="74218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62201"/>
            <a:ext cx="5943600" cy="4027713"/>
          </a:xfrm>
        </p:spPr>
        <p:txBody>
          <a:bodyPr l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 sz="20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>
          <a:xfrm>
            <a:off x="6389688" y="6086573"/>
            <a:ext cx="2449512" cy="3048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6400800" y="1600200"/>
            <a:ext cx="2427514" cy="4419599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ntence Bef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799" y="1598239"/>
            <a:ext cx="5943601" cy="74218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62201"/>
            <a:ext cx="5943600" cy="4027713"/>
          </a:xfrm>
        </p:spPr>
        <p:txBody>
          <a:bodyPr l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 sz="20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>
          <a:xfrm>
            <a:off x="6389688" y="6086573"/>
            <a:ext cx="2449512" cy="3048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6400800" y="1600200"/>
            <a:ext cx="2427514" cy="4419599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9128" y="3413479"/>
            <a:ext cx="24384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6379128" y="6018341"/>
            <a:ext cx="24384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800" y="1589313"/>
            <a:ext cx="5932714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6379030" y="1600003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6379030" y="4198968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60520" cy="4800600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67794" y="1600199"/>
            <a:ext cx="4160520" cy="4800601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669971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669971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martArt Placeholder 2"/>
          <p:cNvSpPr>
            <a:spLocks noGrp="1"/>
          </p:cNvSpPr>
          <p:nvPr>
            <p:ph type="dgm" idx="1"/>
          </p:nvPr>
        </p:nvSpPr>
        <p:spPr>
          <a:xfrm>
            <a:off x="304801" y="1600200"/>
            <a:ext cx="8523513" cy="478971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59327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400" b="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BC_logo_1Line_prple_webPP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315200" y="0"/>
            <a:ext cx="1828800" cy="304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7086600" y="0"/>
            <a:ext cx="228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6389914" y="2743200"/>
            <a:ext cx="2423160" cy="1752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6389914" y="4648200"/>
            <a:ext cx="2423160" cy="1741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304800" y="2743200"/>
            <a:ext cx="5932714" cy="3646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76200"/>
            <a:ext cx="5943600" cy="152400"/>
          </a:xfrm>
        </p:spPr>
        <p:txBody>
          <a:bodyPr l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304800" y="457201"/>
            <a:ext cx="5932714" cy="250370"/>
          </a:xfrm>
        </p:spPr>
        <p:txBody>
          <a:bodyPr lIns="0" anchor="t">
            <a:normAutofit/>
          </a:bodyPr>
          <a:lstStyle>
            <a:lvl1pPr marL="0" indent="0">
              <a:buNone/>
              <a:defRPr sz="1600" b="0">
                <a:solidFill>
                  <a:srgbClr val="7C93A0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304800" y="2449286"/>
            <a:ext cx="5932714" cy="217714"/>
          </a:xfrm>
        </p:spPr>
        <p:txBody>
          <a:bodyPr lIns="0" anchor="t">
            <a:normAutofit/>
          </a:bodyPr>
          <a:lstStyle>
            <a:lvl1pPr marL="0" indent="0">
              <a:buNone/>
              <a:defRPr sz="1200" b="0">
                <a:solidFill>
                  <a:srgbClr val="7C93A0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943600"/>
          </a:xfrm>
          <a:prstGeom prst="rect">
            <a:avLst/>
          </a:prstGeom>
          <a:solidFill>
            <a:srgbClr val="62534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2514600"/>
            <a:ext cx="7657708" cy="1828800"/>
          </a:xfrm>
        </p:spPr>
        <p:txBody>
          <a:bodyPr lIns="0" rIns="0" anchor="b">
            <a:normAutofit/>
          </a:bodyPr>
          <a:lstStyle>
            <a:lvl1pPr algn="l">
              <a:defRPr sz="4800" b="0">
                <a:solidFill>
                  <a:schemeClr val="bg1"/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399" y="4495800"/>
            <a:ext cx="7668703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BC_logo_2Line_prple [Converted]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93978" y="6096000"/>
            <a:ext cx="1143000" cy="584547"/>
          </a:xfrm>
          <a:prstGeom prst="rect">
            <a:avLst/>
          </a:prstGeom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00600"/>
          </a:xfrm>
        </p:spPr>
        <p:txBody>
          <a:bodyPr lIns="0" tIns="0">
            <a:normAutofit/>
          </a:bodyPr>
          <a:lstStyle>
            <a:lvl1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1pPr>
            <a:lvl2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2pPr>
            <a:lvl3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3pPr>
            <a:lvl4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799" y="457200"/>
            <a:ext cx="85344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610600" cy="2514600"/>
          </a:xfrm>
        </p:spPr>
        <p:txBody>
          <a:bodyPr lIns="0" anchor="t">
            <a:normAutofit/>
          </a:bodyPr>
          <a:lstStyle>
            <a:lvl1pPr algn="l">
              <a:defRPr sz="4000" b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8620125" cy="457201"/>
          </a:xfrm>
        </p:spPr>
        <p:txBody>
          <a:bodyPr lIns="0" anchor="b">
            <a:normAutofit/>
          </a:bodyPr>
          <a:lstStyle>
            <a:lvl1pPr marL="0" indent="0">
              <a:buNone/>
              <a:defRPr sz="2000">
                <a:solidFill>
                  <a:srgbClr val="262626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9128" y="3413479"/>
            <a:ext cx="24384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6379128" y="6018341"/>
            <a:ext cx="24384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800" y="1589313"/>
            <a:ext cx="5932714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6379030" y="1600003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6379030" y="4198968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ntence Bef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799" y="1598239"/>
            <a:ext cx="5943601" cy="74218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62201"/>
            <a:ext cx="5943600" cy="4027713"/>
          </a:xfrm>
        </p:spPr>
        <p:txBody>
          <a:bodyPr l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 sz="20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>
          <a:xfrm>
            <a:off x="6389688" y="6086573"/>
            <a:ext cx="2449512" cy="3048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6400800" y="1600200"/>
            <a:ext cx="2427514" cy="4419599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9128" y="3413479"/>
            <a:ext cx="24384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6379128" y="6018341"/>
            <a:ext cx="24384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800" y="1589313"/>
            <a:ext cx="5932714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6379030" y="1600003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6379030" y="4198968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60520" cy="4800600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67794" y="1600199"/>
            <a:ext cx="4160520" cy="4800601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669971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669971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martArt Placeholder 2"/>
          <p:cNvSpPr>
            <a:spLocks noGrp="1"/>
          </p:cNvSpPr>
          <p:nvPr>
            <p:ph type="dgm" idx="1"/>
          </p:nvPr>
        </p:nvSpPr>
        <p:spPr>
          <a:xfrm>
            <a:off x="304801" y="1600200"/>
            <a:ext cx="8523513" cy="478971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59327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400" b="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BC_logo_1Line_prple_webPP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315200" y="0"/>
            <a:ext cx="1828800" cy="304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7086600" y="0"/>
            <a:ext cx="228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6389914" y="2743200"/>
            <a:ext cx="2423160" cy="1752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6389914" y="4648200"/>
            <a:ext cx="2423160" cy="1741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304800" y="2743200"/>
            <a:ext cx="5932714" cy="3646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76200"/>
            <a:ext cx="5943600" cy="152400"/>
          </a:xfrm>
        </p:spPr>
        <p:txBody>
          <a:bodyPr l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304800" y="457201"/>
            <a:ext cx="5932714" cy="250370"/>
          </a:xfrm>
        </p:spPr>
        <p:txBody>
          <a:bodyPr lIns="0" anchor="t">
            <a:normAutofit/>
          </a:bodyPr>
          <a:lstStyle>
            <a:lvl1pPr marL="0" indent="0">
              <a:buNone/>
              <a:defRPr sz="1600" b="0">
                <a:solidFill>
                  <a:srgbClr val="7C93A0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304800" y="2449286"/>
            <a:ext cx="5932714" cy="217714"/>
          </a:xfrm>
        </p:spPr>
        <p:txBody>
          <a:bodyPr lIns="0" anchor="t">
            <a:normAutofit/>
          </a:bodyPr>
          <a:lstStyle>
            <a:lvl1pPr marL="0" indent="0">
              <a:buNone/>
              <a:defRPr sz="1200" b="0">
                <a:solidFill>
                  <a:srgbClr val="7C93A0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943600"/>
          </a:xfrm>
          <a:prstGeom prst="rect">
            <a:avLst/>
          </a:prstGeom>
          <a:solidFill>
            <a:srgbClr val="6CA8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2514600"/>
            <a:ext cx="7657708" cy="1828800"/>
          </a:xfrm>
        </p:spPr>
        <p:txBody>
          <a:bodyPr lIns="0" rIns="0" anchor="b">
            <a:normAutofit/>
          </a:bodyPr>
          <a:lstStyle>
            <a:lvl1pPr algn="l">
              <a:defRPr sz="4800" b="0">
                <a:solidFill>
                  <a:schemeClr val="bg1"/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399" y="4495800"/>
            <a:ext cx="7668703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BC_logo_2Line_prple [Converted]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93978" y="6096000"/>
            <a:ext cx="1143000" cy="584547"/>
          </a:xfrm>
          <a:prstGeom prst="rect">
            <a:avLst/>
          </a:prstGeom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00600"/>
          </a:xfrm>
        </p:spPr>
        <p:txBody>
          <a:bodyPr lIns="0" tIns="0">
            <a:normAutofit/>
          </a:bodyPr>
          <a:lstStyle>
            <a:lvl1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1pPr>
            <a:lvl2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2pPr>
            <a:lvl3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3pPr>
            <a:lvl4pPr>
              <a:buClr>
                <a:srgbClr val="7C93A0"/>
              </a:buCl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799" y="457200"/>
            <a:ext cx="85344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610600" cy="2514600"/>
          </a:xfrm>
        </p:spPr>
        <p:txBody>
          <a:bodyPr lIns="0" anchor="t">
            <a:normAutofit/>
          </a:bodyPr>
          <a:lstStyle>
            <a:lvl1pPr algn="l">
              <a:defRPr sz="4000" b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8620125" cy="457201"/>
          </a:xfrm>
        </p:spPr>
        <p:txBody>
          <a:bodyPr lIns="0" anchor="b">
            <a:normAutofit/>
          </a:bodyPr>
          <a:lstStyle>
            <a:lvl1pPr marL="0" indent="0">
              <a:buNone/>
              <a:defRPr sz="2000">
                <a:solidFill>
                  <a:srgbClr val="262626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ntence Bef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799" y="1598239"/>
            <a:ext cx="5943601" cy="74218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62201"/>
            <a:ext cx="5943600" cy="4027713"/>
          </a:xfrm>
        </p:spPr>
        <p:txBody>
          <a:bodyPr l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 sz="20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>
          <a:xfrm>
            <a:off x="6389688" y="6086573"/>
            <a:ext cx="2449512" cy="3048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6400800" y="1600200"/>
            <a:ext cx="2427514" cy="4419599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9128" y="3413479"/>
            <a:ext cx="24384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6379128" y="6018341"/>
            <a:ext cx="24384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800" y="1589313"/>
            <a:ext cx="5932714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6379030" y="1600003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6379030" y="4198968"/>
            <a:ext cx="24384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60520" cy="4800600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67794" y="1600199"/>
            <a:ext cx="4160520" cy="4800601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669971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669971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martArt Placeholder 2"/>
          <p:cNvSpPr>
            <a:spLocks noGrp="1"/>
          </p:cNvSpPr>
          <p:nvPr>
            <p:ph type="dgm" idx="1"/>
          </p:nvPr>
        </p:nvSpPr>
        <p:spPr>
          <a:xfrm>
            <a:off x="304801" y="1600200"/>
            <a:ext cx="8523513" cy="478971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9EAC-F546-4CEA-A9A9-5F349A8D03DD}" type="datetime1">
              <a:rPr lang="en-US" smtClean="0"/>
              <a:t>11/10/2017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6AD07-92E7-4A8B-9A2B-90EC777B05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" y="6423578"/>
            <a:ext cx="1722120" cy="262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242FB-BACF-4673-A44C-E8BB80D6D8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28600"/>
            <a:ext cx="862522" cy="97391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2B6AA29-1CC6-4B1F-81D0-4A71006AEDAB}" type="datetime1">
              <a:rPr lang="en-US" smtClean="0"/>
              <a:t>11/10/2017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559FD-D6E4-47D7-8BEF-BDF13F96A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" y="6423578"/>
            <a:ext cx="1722120" cy="262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C548E-73EF-4663-9928-0CDEF4E22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28600"/>
            <a:ext cx="862522" cy="97391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60520" cy="4800600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27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67794" y="1600199"/>
            <a:ext cx="4160520" cy="4800601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89DC-7CCE-4BF9-AE98-78646F48A6D0}" type="datetime1">
              <a:rPr lang="en-US" smtClean="0"/>
              <a:t>11/10/2017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572C17-FC8A-44CE-989A-CA8BE6EAB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" y="6423578"/>
            <a:ext cx="1722120" cy="2624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6387E0-FDFC-47EE-A655-5A6EAB6201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28600"/>
            <a:ext cx="862522" cy="97391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906C-E2D0-4BE3-BE32-65DF79AAD22E}" type="datetime1">
              <a:rPr lang="en-US" smtClean="0"/>
              <a:t>11/10/2017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669971" y="1590098"/>
            <a:ext cx="416052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669971" y="1963864"/>
            <a:ext cx="4160520" cy="4436935"/>
          </a:xfrm>
        </p:spPr>
        <p:txBody>
          <a:bodyPr tIns="0" bIns="0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23514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332A8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600" b="0">
          <a:solidFill>
            <a:schemeClr val="tx1">
              <a:lumMod val="85000"/>
              <a:lumOff val="15000"/>
            </a:schemeClr>
          </a:solidFill>
          <a:latin typeface="Franklin Gothic Demi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8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  <a:ea typeface="+mn-ea"/>
          <a:cs typeface="+mn-cs"/>
        </a:defRPr>
      </a:lvl1pPr>
      <a:lvl2pPr marL="515938" indent="-265113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rgbClr val="7C93A0"/>
        </a:buClr>
        <a:buFont typeface="Arial" pitchFamily="34" charset="0"/>
        <a:buChar char="•"/>
        <a:tabLst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2pPr>
      <a:lvl3pPr marL="7445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3pPr>
      <a:lvl4pPr marL="9731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4pPr>
      <a:lvl5pPr marL="1143000" indent="-169863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23514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4A759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600" b="0">
          <a:solidFill>
            <a:schemeClr val="tx1">
              <a:lumMod val="85000"/>
              <a:lumOff val="15000"/>
            </a:schemeClr>
          </a:solidFill>
          <a:latin typeface="Franklin Gothic Demi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8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  <a:ea typeface="+mn-ea"/>
          <a:cs typeface="+mn-cs"/>
        </a:defRPr>
      </a:lvl1pPr>
      <a:lvl2pPr marL="515938" indent="-265113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rgbClr val="7C93A0"/>
        </a:buClr>
        <a:buFont typeface="Arial" pitchFamily="34" charset="0"/>
        <a:buChar char="•"/>
        <a:tabLst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2pPr>
      <a:lvl3pPr marL="7445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3pPr>
      <a:lvl4pPr marL="9731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4pPr>
      <a:lvl5pPr marL="1143000" indent="-169863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23514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A5B75E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600" b="0">
          <a:solidFill>
            <a:schemeClr val="tx1">
              <a:lumMod val="85000"/>
              <a:lumOff val="15000"/>
            </a:schemeClr>
          </a:solidFill>
          <a:latin typeface="Franklin Gothic Demi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8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  <a:ea typeface="+mn-ea"/>
          <a:cs typeface="+mn-cs"/>
        </a:defRPr>
      </a:lvl1pPr>
      <a:lvl2pPr marL="515938" indent="-265113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rgbClr val="7C93A0"/>
        </a:buClr>
        <a:buFont typeface="Arial" pitchFamily="34" charset="0"/>
        <a:buChar char="•"/>
        <a:tabLst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2pPr>
      <a:lvl3pPr marL="7445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3pPr>
      <a:lvl4pPr marL="9731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4pPr>
      <a:lvl5pPr marL="1143000" indent="-169863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23514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7B93A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/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600" b="0">
          <a:solidFill>
            <a:schemeClr val="tx1">
              <a:lumMod val="85000"/>
              <a:lumOff val="15000"/>
            </a:schemeClr>
          </a:solidFill>
          <a:latin typeface="Franklin Gothic Demi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8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  <a:ea typeface="+mn-ea"/>
          <a:cs typeface="+mn-cs"/>
        </a:defRPr>
      </a:lvl1pPr>
      <a:lvl2pPr marL="515938" indent="-265113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rgbClr val="7C93A0"/>
        </a:buClr>
        <a:buFont typeface="Arial" pitchFamily="34" charset="0"/>
        <a:buChar char="•"/>
        <a:tabLst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2pPr>
      <a:lvl3pPr marL="7445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3pPr>
      <a:lvl4pPr marL="9731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4pPr>
      <a:lvl5pPr marL="1143000" indent="-169863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23514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C0673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600" b="0">
          <a:solidFill>
            <a:schemeClr val="tx1">
              <a:lumMod val="85000"/>
              <a:lumOff val="15000"/>
            </a:schemeClr>
          </a:solidFill>
          <a:latin typeface="Franklin Gothic Demi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8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  <a:ea typeface="+mn-ea"/>
          <a:cs typeface="+mn-cs"/>
        </a:defRPr>
      </a:lvl1pPr>
      <a:lvl2pPr marL="515938" indent="-265113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rgbClr val="7C93A0"/>
        </a:buClr>
        <a:buFont typeface="Arial" pitchFamily="34" charset="0"/>
        <a:buChar char="•"/>
        <a:tabLst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2pPr>
      <a:lvl3pPr marL="7445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3pPr>
      <a:lvl4pPr marL="9731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4pPr>
      <a:lvl5pPr marL="1143000" indent="-169863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23514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62534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/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600" b="0">
          <a:solidFill>
            <a:schemeClr val="tx1">
              <a:lumMod val="85000"/>
              <a:lumOff val="15000"/>
            </a:schemeClr>
          </a:solidFill>
          <a:latin typeface="Franklin Gothic Demi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8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  <a:ea typeface="+mn-ea"/>
          <a:cs typeface="+mn-cs"/>
        </a:defRPr>
      </a:lvl1pPr>
      <a:lvl2pPr marL="515938" indent="-265113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rgbClr val="7C93A0"/>
        </a:buClr>
        <a:buFont typeface="Arial" pitchFamily="34" charset="0"/>
        <a:buChar char="•"/>
        <a:tabLst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2pPr>
      <a:lvl3pPr marL="7445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3pPr>
      <a:lvl4pPr marL="9731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4pPr>
      <a:lvl5pPr marL="1143000" indent="-169863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5235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23514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6CA8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04800" y="6553200"/>
            <a:ext cx="80772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81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600" b="0">
          <a:solidFill>
            <a:schemeClr val="tx1">
              <a:lumMod val="85000"/>
              <a:lumOff val="15000"/>
            </a:schemeClr>
          </a:solidFill>
          <a:latin typeface="Franklin Gothic Demi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8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  <a:ea typeface="+mn-ea"/>
          <a:cs typeface="+mn-cs"/>
        </a:defRPr>
      </a:lvl1pPr>
      <a:lvl2pPr marL="515938" indent="-265113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rgbClr val="7C93A0"/>
        </a:buClr>
        <a:buFont typeface="Arial" pitchFamily="34" charset="0"/>
        <a:buChar char="•"/>
        <a:tabLst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2pPr>
      <a:lvl3pPr marL="7445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3pPr>
      <a:lvl4pPr marL="9731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4pPr>
      <a:lvl5pPr marL="1143000" indent="-169863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D536BBEF-9350-4BA0-838F-3CCD7FB5572C}" type="datetime1">
              <a:rPr lang="en-US" smtClean="0"/>
              <a:t>11/10/2017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5" r:id="rId2"/>
    <p:sldLayoutId id="2147483776" r:id="rId3"/>
    <p:sldLayoutId id="2147483777" r:id="rId4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ponset.org/projects/publications/" TargetMode="Externa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337457" y="2286000"/>
            <a:ext cx="8534400" cy="1524000"/>
          </a:xfrm>
          <a:noFill/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Infiltration and Inflow Control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Massachusetts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Regulatory Framework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04800" y="4343400"/>
            <a:ext cx="8534400" cy="1676400"/>
          </a:xfrm>
          <a:prstGeom prst="rect">
            <a:avLst/>
          </a:prstGeom>
          <a:noFill/>
        </p:spPr>
        <p:txBody>
          <a:bodyPr vert="horz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Kevin Brander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Bureau of Water Resources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Scott Haynes, PE, BCEE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Paul Batman, PE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6CDCB6-2F96-414F-9737-92E1198C935F}"/>
              </a:ext>
            </a:extLst>
          </p:cNvPr>
          <p:cNvCxnSpPr>
            <a:cxnSpLocks/>
          </p:cNvCxnSpPr>
          <p:nvPr/>
        </p:nvCxnSpPr>
        <p:spPr>
          <a:xfrm>
            <a:off x="337457" y="5409232"/>
            <a:ext cx="8349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D4E2DC-6911-4C30-8285-68D01FBC3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" y="5503994"/>
            <a:ext cx="2697516" cy="668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E8C545-9DBF-48FB-A729-D970865C8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4"/>
          <a:stretch/>
        </p:blipFill>
        <p:spPr>
          <a:xfrm>
            <a:off x="6324600" y="4412942"/>
            <a:ext cx="2356757" cy="12991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Regulatory Requirements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>
              <a:buNone/>
            </a:pPr>
            <a:r>
              <a:rPr lang="en-US" sz="2400" dirty="0">
                <a:solidFill>
                  <a:schemeClr val="tx1"/>
                </a:solidFill>
              </a:rPr>
              <a:t>By December 2017 submit I/I Analysis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lvl="1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To address excessive I/I based on MassDEP’s </a:t>
            </a:r>
            <a:r>
              <a:rPr lang="en-US" i="1" dirty="0">
                <a:solidFill>
                  <a:schemeClr val="tx1"/>
                </a:solidFill>
              </a:rPr>
              <a:t>Guidelines for Performing I/I Analyses and Sewer System Evaluation Surveys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Assess the risk for sanitary sewer overflows for the 5-year, 24 hour storm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971550" lvl="1" indent="-273050">
              <a:buNone/>
            </a:pPr>
            <a:r>
              <a:rPr lang="en-US" i="1" u="sng" dirty="0">
                <a:solidFill>
                  <a:srgbClr val="C00000"/>
                </a:solidFill>
              </a:rPr>
              <a:t>Many municipalities well into implementation phase!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DAB63-B83D-40F2-A61D-C3E67FB4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B8384-B40E-47DA-995C-87B7334E871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D000B-66E1-44A6-B5D5-16AC3108E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32" y="304800"/>
            <a:ext cx="465501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49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72" y="3048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Infiltration and Inflow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Program Guidance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200" i="1" dirty="0"/>
              <a:t> Revised MassDEP I/I Guidance (1993   2017)</a:t>
            </a:r>
          </a:p>
          <a:p>
            <a:pPr>
              <a:buNone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NEWEA Collection System Committee/Advisory Group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held meetings, conference calls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Notice for Public Comment in 8/24/2016 Environmental Monitor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Comments from municipal groups, consultants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Final Guidance issued May 2017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</a:rPr>
              <a:t>http://www.mass.gov/eea/agencies/massdep/water/wastewater/sewer-systems.html#5</a:t>
            </a:r>
          </a:p>
          <a:p>
            <a:pPr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31FDCC-BA18-4AC0-9873-DBFF3CE1EBC2}"/>
              </a:ext>
            </a:extLst>
          </p:cNvPr>
          <p:cNvCxnSpPr/>
          <p:nvPr/>
        </p:nvCxnSpPr>
        <p:spPr>
          <a:xfrm>
            <a:off x="7391400" y="1905000"/>
            <a:ext cx="18288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72" y="3048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2017 Guidance –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I/I Abatement Programs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Guidance establishes four step approach:</a:t>
            </a:r>
          </a:p>
          <a:p>
            <a:pPr marL="1657350" lvl="1" indent="-273050"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1657350" lvl="1" indent="-273050"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Infiltration and Inflow Analysis – </a:t>
            </a:r>
            <a:r>
              <a:rPr lang="en-US" b="1" i="1" u="sng" dirty="0">
                <a:solidFill>
                  <a:srgbClr val="C00000"/>
                </a:solidFill>
              </a:rPr>
              <a:t>by 12/31/2017</a:t>
            </a:r>
          </a:p>
          <a:p>
            <a:pPr marL="1657350" lvl="1" indent="-27305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657350" lvl="1" indent="-273050"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Sewer System Evaluation Survey</a:t>
            </a:r>
          </a:p>
          <a:p>
            <a:pPr marL="1657350" lvl="1" indent="-27305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657350" lvl="1" indent="-273050"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Sewer System Rehabilitation</a:t>
            </a:r>
          </a:p>
          <a:p>
            <a:pPr marL="1657350" lvl="1" indent="-27305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657350" lvl="1" indent="-273050"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Post-Construction Monitoring</a:t>
            </a:r>
          </a:p>
          <a:p>
            <a:pPr marL="1657350" lvl="1" indent="-273050">
              <a:spcBef>
                <a:spcPts val="0"/>
              </a:spcBef>
              <a:buFont typeface="Wingdings" pitchFamily="2" charset="2"/>
              <a:buChar char="Ø"/>
            </a:pPr>
            <a:endParaRPr lang="en-US" i="1" dirty="0">
              <a:solidFill>
                <a:schemeClr val="tx1"/>
              </a:solidFill>
            </a:endParaRPr>
          </a:p>
          <a:p>
            <a:pPr marL="228600" lvl="1" indent="0">
              <a:spcBef>
                <a:spcPts val="0"/>
              </a:spcBef>
              <a:buNone/>
            </a:pPr>
            <a:r>
              <a:rPr lang="en-US" i="1" dirty="0">
                <a:solidFill>
                  <a:schemeClr val="tx1"/>
                </a:solidFill>
              </a:rPr>
              <a:t>	</a:t>
            </a:r>
            <a:r>
              <a:rPr lang="en-US" i="1" dirty="0">
                <a:solidFill>
                  <a:srgbClr val="C00000"/>
                </a:solidFill>
              </a:rPr>
              <a:t>Alternative approaches may 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i="1" dirty="0">
                <a:solidFill>
                  <a:srgbClr val="C00000"/>
                </a:solidFill>
              </a:rPr>
              <a:t>	be proposed!</a:t>
            </a:r>
          </a:p>
          <a:p>
            <a:endParaRPr lang="en-US" dirty="0"/>
          </a:p>
        </p:txBody>
      </p:sp>
      <p:pic>
        <p:nvPicPr>
          <p:cNvPr id="6" name="Picture 2" descr="Image result for sewer tv insp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495800"/>
            <a:ext cx="2362200" cy="1771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2731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Elements of I/I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Inventory of Sewer System/GIS</a:t>
            </a:r>
          </a:p>
          <a:p>
            <a:r>
              <a:rPr lang="en-US" dirty="0"/>
              <a:t>Flow Monitoring (3/1 – 6/30)</a:t>
            </a:r>
          </a:p>
          <a:p>
            <a:r>
              <a:rPr lang="en-US" dirty="0"/>
              <a:t>Manhole inspections (10%)</a:t>
            </a:r>
          </a:p>
          <a:p>
            <a:r>
              <a:rPr lang="en-US" dirty="0"/>
              <a:t>GW monitoring</a:t>
            </a:r>
          </a:p>
          <a:p>
            <a:r>
              <a:rPr lang="en-US" dirty="0"/>
              <a:t>Rainfall Monitoring </a:t>
            </a:r>
          </a:p>
          <a:p>
            <a:pPr lvl="2"/>
            <a:r>
              <a:rPr lang="en-US" dirty="0"/>
              <a:t>(min 2 gauges, 1 per 3-4 mi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Flow Data Analysis:</a:t>
            </a:r>
          </a:p>
          <a:p>
            <a:pPr lvl="2"/>
            <a:r>
              <a:rPr lang="en-US" dirty="0"/>
              <a:t>Sanitary</a:t>
            </a:r>
          </a:p>
          <a:p>
            <a:pPr lvl="2"/>
            <a:r>
              <a:rPr lang="en-US" dirty="0"/>
              <a:t>Infiltration (peak and average)</a:t>
            </a:r>
          </a:p>
          <a:p>
            <a:pPr lvl="2"/>
            <a:r>
              <a:rPr lang="en-US" dirty="0"/>
              <a:t>Inflow (correlating to storm size)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6CEDD-55FE-45A4-A1A9-ADEA50A53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73552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66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Elements of I/I Analysis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SSO Analysis – 5 Year Storm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National Oceanic and Atmospheric Administration Atlas 14, Volume 10</a:t>
            </a:r>
          </a:p>
          <a:p>
            <a:endParaRPr lang="en-US" dirty="0"/>
          </a:p>
          <a:p>
            <a:pPr marL="687388" lvl="2" indent="-225425"/>
            <a:r>
              <a:rPr lang="en-US" dirty="0"/>
              <a:t>5 Year 24-hour event:</a:t>
            </a:r>
          </a:p>
          <a:p>
            <a:pPr marL="1258888" lvl="5" indent="-182563"/>
            <a:r>
              <a:rPr lang="en-US" dirty="0"/>
              <a:t>4.61 inches of rain</a:t>
            </a:r>
          </a:p>
          <a:p>
            <a:pPr marL="1258888" lvl="5" indent="-182563"/>
            <a:r>
              <a:rPr lang="en-US" dirty="0"/>
              <a:t>Peak intensity of 0.73 in/</a:t>
            </a:r>
            <a:r>
              <a:rPr lang="en-US" dirty="0" err="1"/>
              <a:t>hr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Wet Weather SSO event assessment</a:t>
            </a:r>
          </a:p>
          <a:p>
            <a:pPr lvl="2"/>
            <a:r>
              <a:rPr lang="en-US" dirty="0"/>
              <a:t>Review wet weather SSO event history vs. storm events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45EBC-EDDB-4A39-BF06-1559F3F1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D8F17-7294-493E-9931-D24302312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t="2452" r="21961" b="16652"/>
          <a:stretch/>
        </p:blipFill>
        <p:spPr>
          <a:xfrm>
            <a:off x="4953000" y="2286000"/>
            <a:ext cx="3355849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13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I/I Analysis Report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I/I Analysis Report Recommendations:</a:t>
            </a:r>
          </a:p>
          <a:p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Develop Sewer System Evaluation Survey (SSES) Program based on flow monitoring findings …… </a:t>
            </a:r>
          </a:p>
          <a:p>
            <a:pPr lvl="1"/>
            <a:endParaRPr lang="en-US" dirty="0"/>
          </a:p>
          <a:p>
            <a:pPr lvl="2">
              <a:buFont typeface="Wingdings" pitchFamily="2" charset="2"/>
              <a:buChar char="Ø"/>
            </a:pPr>
            <a:r>
              <a:rPr lang="en-US" dirty="0"/>
              <a:t>Infiltration:  </a:t>
            </a:r>
            <a:r>
              <a:rPr lang="en-US" i="1" dirty="0"/>
              <a:t>Prioritize subareas with highest infiltration for further investigation – initially those &gt; 4,000 </a:t>
            </a:r>
            <a:r>
              <a:rPr lang="en-US" i="1" dirty="0" err="1"/>
              <a:t>gpdim</a:t>
            </a:r>
            <a:endParaRPr lang="en-US" i="1" dirty="0"/>
          </a:p>
          <a:p>
            <a:pPr lvl="2">
              <a:buFont typeface="Wingdings" pitchFamily="2" charset="2"/>
              <a:buChar char="Ø"/>
            </a:pPr>
            <a:endParaRPr lang="en-US" dirty="0"/>
          </a:p>
          <a:p>
            <a:pPr lvl="2">
              <a:buFont typeface="Wingdings" pitchFamily="2" charset="2"/>
              <a:buChar char="Ø"/>
            </a:pPr>
            <a:r>
              <a:rPr lang="en-US" dirty="0"/>
              <a:t>Inflow:  </a:t>
            </a:r>
            <a:r>
              <a:rPr lang="en-US" i="1" dirty="0"/>
              <a:t>Further investigation of subareas comprising 80% of total inflow to system</a:t>
            </a:r>
          </a:p>
          <a:p>
            <a:pPr marL="594360" lvl="2" indent="0">
              <a:buNone/>
            </a:pPr>
            <a:endParaRPr lang="en-US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6FD69-F5C1-4979-BE37-A491080A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3535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Sewer System Evaluation Survey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13648" cy="4797552"/>
          </a:xfrm>
        </p:spPr>
        <p:txBody>
          <a:bodyPr>
            <a:normAutofit/>
          </a:bodyPr>
          <a:lstStyle/>
          <a:p>
            <a:r>
              <a:rPr lang="en-US" dirty="0"/>
              <a:t>SSES: I/I investigations to identify </a:t>
            </a:r>
            <a:r>
              <a:rPr lang="en-US" sz="2700" dirty="0"/>
              <a:t>Specific Sources</a:t>
            </a:r>
          </a:p>
          <a:p>
            <a:pPr lvl="2">
              <a:buNone/>
            </a:pPr>
            <a:endParaRPr lang="en-US" sz="800" dirty="0"/>
          </a:p>
          <a:p>
            <a:pPr marL="288925" lvl="2" indent="0">
              <a:buNone/>
              <a:tabLst>
                <a:tab pos="4454525" algn="l"/>
              </a:tabLst>
            </a:pPr>
            <a:r>
              <a:rPr lang="en-US" sz="2400" dirty="0"/>
              <a:t>Infiltration: </a:t>
            </a:r>
            <a:r>
              <a:rPr lang="en-US" sz="2400" i="1" dirty="0"/>
              <a:t>Flow isolation	</a:t>
            </a:r>
            <a:r>
              <a:rPr lang="en-US" sz="2400" dirty="0"/>
              <a:t>Inflow: </a:t>
            </a:r>
            <a:r>
              <a:rPr lang="en-US" sz="2400" i="1" dirty="0"/>
              <a:t>Smoke testing, dye</a:t>
            </a:r>
          </a:p>
          <a:p>
            <a:pPr marL="288925" lvl="2" indent="0">
              <a:buNone/>
              <a:tabLst>
                <a:tab pos="4454525" algn="l"/>
              </a:tabLst>
            </a:pPr>
            <a:r>
              <a:rPr lang="en-US" sz="2400" i="1" dirty="0"/>
              <a:t>CCTV, manhole inspections	testing, property inspections</a:t>
            </a:r>
          </a:p>
          <a:p>
            <a:pPr lvl="2">
              <a:buNone/>
            </a:pPr>
            <a:endParaRPr lang="en-US" sz="2400" i="1" dirty="0"/>
          </a:p>
          <a:p>
            <a:pPr marL="461963" lvl="2">
              <a:buNone/>
              <a:tabLst>
                <a:tab pos="4454525" algn="l"/>
              </a:tabLst>
            </a:pPr>
            <a:r>
              <a:rPr lang="en-US" sz="2400" i="1" dirty="0"/>
              <a:t>	</a:t>
            </a:r>
            <a:endParaRPr lang="en-US" sz="800" dirty="0"/>
          </a:p>
          <a:p>
            <a:pPr lvl="2">
              <a:buNone/>
              <a:tabLst>
                <a:tab pos="4454525" algn="l"/>
              </a:tabLst>
            </a:pPr>
            <a:r>
              <a:rPr lang="en-US" sz="2400" dirty="0"/>
              <a:t>	</a:t>
            </a:r>
            <a:endParaRPr lang="en-US" sz="2400" i="1" dirty="0"/>
          </a:p>
          <a:p>
            <a:pPr lvl="2">
              <a:buNone/>
            </a:pPr>
            <a:endParaRPr lang="en-US" sz="2400" i="1" dirty="0">
              <a:solidFill>
                <a:srgbClr val="C00000"/>
              </a:solidFill>
            </a:endParaRPr>
          </a:p>
          <a:p>
            <a:pPr lvl="2">
              <a:buNone/>
            </a:pPr>
            <a:endParaRPr lang="en-US" sz="2400" i="1" dirty="0">
              <a:solidFill>
                <a:srgbClr val="C00000"/>
              </a:solidFill>
            </a:endParaRPr>
          </a:p>
          <a:p>
            <a:pPr lvl="2">
              <a:buNone/>
            </a:pPr>
            <a:endParaRPr lang="en-US" sz="2400" i="1" dirty="0">
              <a:solidFill>
                <a:srgbClr val="C00000"/>
              </a:solidFill>
            </a:endParaRPr>
          </a:p>
          <a:p>
            <a:pPr lvl="2" algn="ctr">
              <a:buNone/>
            </a:pPr>
            <a:r>
              <a:rPr lang="en-US" sz="2400" i="1" dirty="0">
                <a:solidFill>
                  <a:srgbClr val="C00000"/>
                </a:solidFill>
              </a:rPr>
              <a:t>SSES targets removal of Excessive I/I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487BE-CC45-4981-ACA7-E97DCD4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50036-C40E-46D0-9F70-9702E620B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38723"/>
            <a:ext cx="3149600" cy="236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B34954-69CF-4EE2-81B2-6C85D7A48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27406"/>
            <a:ext cx="3164689" cy="23735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D28B8-1D42-44FC-8C51-B75ECA7E4999}"/>
              </a:ext>
            </a:extLst>
          </p:cNvPr>
          <p:cNvCxnSpPr/>
          <p:nvPr/>
        </p:nvCxnSpPr>
        <p:spPr>
          <a:xfrm>
            <a:off x="4568952" y="2286000"/>
            <a:ext cx="0" cy="32149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397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810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2016 Guidance –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When is I/I Excessive?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“Excessive” I/I:</a:t>
            </a:r>
          </a:p>
          <a:p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Contributes/causes SSO’s for events up to 5 year storm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Infiltration which can be cost-effectively removed from the sewer system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Public and private inflow sources, unless technically infeasible or cost-prohibitive 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AF92A-087A-4A72-AD77-F4DEEBB8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83542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Sewer System Evaluation Survey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Cost-Effectiveness Evaluation (CEA):</a:t>
            </a:r>
          </a:p>
          <a:p>
            <a:pPr lvl="2">
              <a:buNone/>
            </a:pPr>
            <a:endParaRPr lang="en-US" sz="1100" dirty="0"/>
          </a:p>
          <a:p>
            <a:pPr lvl="2">
              <a:buNone/>
            </a:pPr>
            <a:r>
              <a:rPr lang="en-US" u="sng" dirty="0"/>
              <a:t>Infiltration Sources</a:t>
            </a:r>
            <a:r>
              <a:rPr lang="en-US" dirty="0"/>
              <a:t>: </a:t>
            </a:r>
            <a:r>
              <a:rPr lang="en-US" i="1" dirty="0">
                <a:solidFill>
                  <a:srgbClr val="C00000"/>
                </a:solidFill>
              </a:rPr>
              <a:t>Evaluate costs to Transport/Treat infiltration vs. Removal Costs</a:t>
            </a:r>
          </a:p>
          <a:p>
            <a:pPr lvl="3">
              <a:buNone/>
            </a:pPr>
            <a:endParaRPr lang="en-US" i="1" dirty="0">
              <a:solidFill>
                <a:srgbClr val="C00000"/>
              </a:solidFill>
            </a:endParaRPr>
          </a:p>
          <a:p>
            <a:pPr lvl="2">
              <a:buNone/>
            </a:pPr>
            <a:endParaRPr lang="en-US" dirty="0"/>
          </a:p>
          <a:p>
            <a:pPr lvl="2">
              <a:buNone/>
            </a:pPr>
            <a:endParaRPr lang="en-US" dirty="0"/>
          </a:p>
          <a:p>
            <a:pPr lvl="2">
              <a:buNone/>
              <a:tabLst>
                <a:tab pos="4173538" algn="l"/>
              </a:tabLst>
            </a:pPr>
            <a:r>
              <a:rPr lang="en-US" dirty="0"/>
              <a:t>		</a:t>
            </a:r>
            <a:r>
              <a:rPr lang="en-US" sz="4800" dirty="0"/>
              <a:t>&gt;</a:t>
            </a:r>
          </a:p>
          <a:p>
            <a:pPr lvl="2">
              <a:buNone/>
            </a:pPr>
            <a:endParaRPr lang="en-US" dirty="0"/>
          </a:p>
          <a:p>
            <a:pPr lvl="2">
              <a:buNone/>
            </a:pPr>
            <a:endParaRPr lang="en-US" dirty="0"/>
          </a:p>
          <a:p>
            <a:pPr lvl="2">
              <a:buNone/>
            </a:pPr>
            <a:endParaRPr lang="en-US" sz="600" dirty="0"/>
          </a:p>
          <a:p>
            <a:pPr lvl="2" algn="ctr"/>
            <a:r>
              <a:rPr lang="en-US" dirty="0"/>
              <a:t>Typical Fixes:  pipe and MH lining, spot repairs, grouting</a:t>
            </a:r>
          </a:p>
          <a:p>
            <a:pPr lvl="2">
              <a:buNone/>
            </a:pPr>
            <a:endParaRPr lang="en-US" dirty="0"/>
          </a:p>
          <a:p>
            <a:pPr lvl="2">
              <a:buNone/>
            </a:pPr>
            <a:r>
              <a:rPr lang="en-US" u="sng" dirty="0"/>
              <a:t>Inflow Sources</a:t>
            </a:r>
            <a:r>
              <a:rPr lang="en-US" dirty="0"/>
              <a:t>: </a:t>
            </a:r>
            <a:r>
              <a:rPr lang="en-US" i="1" dirty="0">
                <a:solidFill>
                  <a:srgbClr val="C00000"/>
                </a:solidFill>
              </a:rPr>
              <a:t>No CEA!  Remove unless technically infeasible or cost-prohibitive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5FBA52-DAA8-4F24-BBD7-A5F26BE8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A0E55-6224-4022-9220-7CA280F1C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2743200"/>
            <a:ext cx="2895600" cy="1837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AB80FC-3D60-4F14-9DE0-B472222C4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743200"/>
            <a:ext cx="26670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8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7620000" cy="45720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>
              <a:buFont typeface="Wingdings" pitchFamily="2" charset="2"/>
              <a:buChar char="v"/>
            </a:pPr>
            <a:endParaRPr lang="en-US" sz="12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Sanitary Sewer Overflows</a:t>
            </a:r>
          </a:p>
          <a:p>
            <a:pPr lvl="2">
              <a:buFont typeface="Wingdings" pitchFamily="2" charset="2"/>
              <a:buChar char="Ø"/>
            </a:pPr>
            <a:r>
              <a:rPr lang="en-US" i="1" dirty="0">
                <a:solidFill>
                  <a:srgbClr val="C00000"/>
                </a:solidFill>
              </a:rPr>
              <a:t>Public Health Problem!!</a:t>
            </a:r>
          </a:p>
          <a:p>
            <a:pPr lvl="2"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Sewer Authorities in MA</a:t>
            </a:r>
          </a:p>
          <a:p>
            <a:pPr lvl="2">
              <a:buFont typeface="Wingdings" pitchFamily="2" charset="2"/>
              <a:buChar char="Ø"/>
            </a:pPr>
            <a:r>
              <a:rPr lang="en-US" i="1" dirty="0">
                <a:solidFill>
                  <a:srgbClr val="C00000"/>
                </a:solidFill>
              </a:rPr>
              <a:t>Must have program to </a:t>
            </a:r>
          </a:p>
          <a:p>
            <a:pPr marL="594360" lvl="2" indent="0">
              <a:buNone/>
            </a:pPr>
            <a:r>
              <a:rPr lang="en-US" i="1" dirty="0">
                <a:solidFill>
                  <a:srgbClr val="C00000"/>
                </a:solidFill>
              </a:rPr>
              <a:t>remove Infiltration/Inflow</a:t>
            </a:r>
          </a:p>
          <a:p>
            <a:pPr marL="274320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v"/>
            </a:pPr>
            <a:endParaRPr lang="en-US" sz="12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MassDEP issued updated I/I Guidance in May 2017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DDD72-8C5D-471C-B899-7E43A1FF0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8334" r="12501" b="19444"/>
          <a:stretch/>
        </p:blipFill>
        <p:spPr>
          <a:xfrm>
            <a:off x="4724400" y="2133600"/>
            <a:ext cx="3302977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7008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Cost-Effective?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CEA hasn’t yielded effective I/I removal in some cases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i="1" dirty="0">
                <a:solidFill>
                  <a:schemeClr val="tx1"/>
                </a:solidFill>
              </a:rPr>
              <a:t>Migration of infiltration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i="1" dirty="0">
                <a:solidFill>
                  <a:schemeClr val="tx1"/>
                </a:solidFill>
              </a:rPr>
              <a:t>Limited design life of fixes </a:t>
            </a:r>
          </a:p>
          <a:p>
            <a:pPr lvl="1">
              <a:buFont typeface="Wingdings" pitchFamily="2" charset="2"/>
              <a:buChar char="Ø"/>
            </a:pPr>
            <a:endParaRPr lang="en-US" sz="2000" i="1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i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500" i="1" dirty="0"/>
              <a:t>Need to look at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 i="1" dirty="0"/>
              <a:t>Design life of fixes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 i="1" dirty="0"/>
              <a:t>Removal assumptions</a:t>
            </a:r>
          </a:p>
          <a:p>
            <a:pPr lvl="3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 i="1" dirty="0"/>
              <a:t>(50 % peak infiltration)</a:t>
            </a:r>
          </a:p>
          <a:p>
            <a:pPr marL="804863" lvl="1" indent="-228600">
              <a:buFont typeface="Wingdings" pitchFamily="2" charset="2"/>
              <a:buChar char="Ø"/>
            </a:pPr>
            <a:r>
              <a:rPr lang="en-US" sz="1800" i="1" dirty="0">
                <a:solidFill>
                  <a:schemeClr val="tx1"/>
                </a:solidFill>
              </a:rPr>
              <a:t>Collecting post-construction data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E6C1C-7479-4A32-954B-C6449C29A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30AAB1-1490-42D8-B3A5-36D44D7D0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10807"/>
          <a:stretch/>
        </p:blipFill>
        <p:spPr>
          <a:xfrm>
            <a:off x="4038600" y="2209800"/>
            <a:ext cx="2743200" cy="2089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B31A66-831E-40C7-87EA-33BB105CE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75" y="3936594"/>
            <a:ext cx="2959797" cy="22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48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2FD29-45CF-4C42-81BC-71DFFCE9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In-Field Adjustments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4CE9B-F517-40B2-883E-73CAF7D3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AE9DD-9255-41D9-BE88-9E2AD076F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90924"/>
            <a:ext cx="3256478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387D82-C64B-43A5-A29B-476BD268A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46181"/>
            <a:ext cx="3074717" cy="230603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A3BA00-85E7-4512-97AA-D6194FA955E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84" y="3725401"/>
            <a:ext cx="3294057" cy="2455198"/>
          </a:xfrm>
        </p:spPr>
      </p:pic>
    </p:spTree>
    <p:extLst>
      <p:ext uri="{BB962C8B-B14F-4D97-AF65-F5344CB8AC3E}">
        <p14:creationId xmlns:p14="http://schemas.microsoft.com/office/powerpoint/2010/main" val="40554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Private Inflow Removal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Sewer regulations must prohibit connection of inflow sources</a:t>
            </a:r>
          </a:p>
          <a:p>
            <a:endParaRPr lang="en-US" dirty="0"/>
          </a:p>
          <a:p>
            <a:r>
              <a:rPr lang="en-US" dirty="0"/>
              <a:t>Can have BIG impact, but often avoided:</a:t>
            </a:r>
          </a:p>
          <a:p>
            <a:pPr lvl="2"/>
            <a:r>
              <a:rPr lang="en-US" dirty="0"/>
              <a:t>Sump pumps</a:t>
            </a:r>
          </a:p>
          <a:p>
            <a:pPr lvl="2"/>
            <a:r>
              <a:rPr lang="en-US" dirty="0"/>
              <a:t>Roof leaders</a:t>
            </a:r>
          </a:p>
          <a:p>
            <a:pPr lvl="2"/>
            <a:r>
              <a:rPr lang="en-US" dirty="0"/>
              <a:t>drains</a:t>
            </a:r>
          </a:p>
          <a:p>
            <a:r>
              <a:rPr lang="en-US" dirty="0"/>
              <a:t>Requires property inspections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3114675" cy="227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10FB8-4083-4020-A1C5-E0F9A2D8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31931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382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Private Inflow Removal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Technically Infeasible or Cost-Prohibitive?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Factors: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Private inflow causing/contributing to SSOs?</a:t>
            </a:r>
          </a:p>
          <a:p>
            <a:pPr lvl="1">
              <a:buFont typeface="Wingdings" pitchFamily="2" charset="2"/>
              <a:buChar char="Ø"/>
            </a:pPr>
            <a:endParaRPr lang="en-US" sz="13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Costs to utility/property owner for removal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Is there a reasonably feasible alternative </a:t>
            </a:r>
            <a:endParaRPr lang="en-US" sz="2200" dirty="0">
              <a:solidFill>
                <a:schemeClr val="tx1"/>
              </a:solidFill>
            </a:endParaRPr>
          </a:p>
          <a:p>
            <a:pPr marL="569913" lvl="1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discharge location?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Creation of nuisance conditions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marL="274320" lvl="1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27432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DEP: If frequent SSO’s, rigorous private inflow identification/removal will be required!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3D44B-B551-45F4-B112-261DDB60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FA7F3-031D-45BF-91A8-8BB6E1065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30520"/>
            <a:ext cx="304393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SSES Report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Report/Recommendations:</a:t>
            </a:r>
          </a:p>
          <a:p>
            <a:endParaRPr lang="en-US" dirty="0"/>
          </a:p>
          <a:p>
            <a:pPr lvl="5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List of rehabilitation work</a:t>
            </a:r>
          </a:p>
          <a:p>
            <a:pPr lvl="5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I/I </a:t>
            </a:r>
            <a:r>
              <a:rPr lang="en-US" sz="2400" dirty="0"/>
              <a:t>estimated to be removed</a:t>
            </a:r>
          </a:p>
          <a:p>
            <a:pPr lvl="5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Cost</a:t>
            </a:r>
          </a:p>
          <a:p>
            <a:pPr lvl="5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Schedule for design and construction </a:t>
            </a:r>
          </a:p>
          <a:p>
            <a:pPr lvl="5">
              <a:buFont typeface="Wingdings" pitchFamily="2" charset="2"/>
              <a:buChar char="Ø"/>
            </a:pPr>
            <a:r>
              <a:rPr lang="en-US" sz="2400" dirty="0"/>
              <a:t>Post Construction Monitoring</a:t>
            </a:r>
          </a:p>
          <a:p>
            <a:pPr lvl="7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12, 18, 24 month warranties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129EE-17BE-45FF-AE8E-B775881CD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Funding Sources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/>
              <a:t>SRF Funds Are Available – 2% Loan Program</a:t>
            </a:r>
          </a:p>
          <a:p>
            <a:pPr lvl="1"/>
            <a:r>
              <a:rPr lang="en-US" i="1" dirty="0">
                <a:solidFill>
                  <a:srgbClr val="C00000"/>
                </a:solidFill>
              </a:rPr>
              <a:t>SRF funds studies and construction work</a:t>
            </a:r>
          </a:p>
          <a:p>
            <a:pPr lvl="1"/>
            <a:r>
              <a:rPr lang="en-US" i="1" dirty="0">
                <a:solidFill>
                  <a:srgbClr val="C00000"/>
                </a:solidFill>
              </a:rPr>
              <a:t>Competitive process</a:t>
            </a:r>
          </a:p>
          <a:p>
            <a:pPr lvl="1"/>
            <a:endParaRPr lang="en-US" i="1" dirty="0">
              <a:solidFill>
                <a:srgbClr val="C00000"/>
              </a:solidFill>
            </a:endParaRPr>
          </a:p>
          <a:p>
            <a:r>
              <a:rPr lang="en-US" i="1" dirty="0"/>
              <a:t>Massachusetts Water Resources Authority</a:t>
            </a:r>
          </a:p>
          <a:p>
            <a:pPr lvl="1"/>
            <a:r>
              <a:rPr lang="en-US" i="1" dirty="0">
                <a:solidFill>
                  <a:srgbClr val="C00000"/>
                </a:solidFill>
              </a:rPr>
              <a:t>Boston metro/area, 43 communities</a:t>
            </a:r>
          </a:p>
          <a:p>
            <a:pPr lvl="1"/>
            <a:r>
              <a:rPr lang="en-US" i="1" dirty="0">
                <a:solidFill>
                  <a:srgbClr val="C00000"/>
                </a:solidFill>
              </a:rPr>
              <a:t>I/I Community Support Program – 75% grants!</a:t>
            </a:r>
          </a:p>
          <a:p>
            <a:pPr lvl="1"/>
            <a:r>
              <a:rPr lang="en-US" i="1" dirty="0">
                <a:solidFill>
                  <a:srgbClr val="C00000"/>
                </a:solidFill>
              </a:rPr>
              <a:t>Ten phase of distributions so far, over the past 15 years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42D11-9382-4679-A63A-C949D9DE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8F8B7-1B82-4A68-915C-F230DE78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80FA2-580F-47BC-A376-9BDF7AE3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810ED1-54D2-49A6-BE36-C7229CB8B7F6}"/>
              </a:ext>
            </a:extLst>
          </p:cNvPr>
          <p:cNvSpPr/>
          <p:nvPr/>
        </p:nvSpPr>
        <p:spPr>
          <a:xfrm>
            <a:off x="1326900" y="1822425"/>
            <a:ext cx="6477000" cy="424602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965DA-1591-48CF-ACE5-96E505F8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064000" cy="630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It Takes Two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4A995-D0FE-4C01-8C87-1D85A3EF2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68" t="14676" r="28125" b="14676"/>
          <a:stretch/>
        </p:blipFill>
        <p:spPr>
          <a:xfrm>
            <a:off x="1581912" y="1981200"/>
            <a:ext cx="2837688" cy="3928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4F4D0-692B-475D-AE2C-EF435B086F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2221" r="15834" b="4445"/>
          <a:stretch/>
        </p:blipFill>
        <p:spPr>
          <a:xfrm>
            <a:off x="4724400" y="1981200"/>
            <a:ext cx="2806055" cy="39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19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8F8B7-1B82-4A68-915C-F230DE78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80FA2-580F-47BC-A376-9BDF7AE3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965DA-1591-48CF-ACE5-96E505F8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064000" cy="630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ArcGIS Collector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95423A-3939-499A-A28B-57D3944505B0}"/>
              </a:ext>
            </a:extLst>
          </p:cNvPr>
          <p:cNvSpPr/>
          <p:nvPr/>
        </p:nvSpPr>
        <p:spPr>
          <a:xfrm>
            <a:off x="463800" y="1809224"/>
            <a:ext cx="8064000" cy="424602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A4203D-8ACA-492B-935C-59F87DD5E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6"/>
          <a:stretch/>
        </p:blipFill>
        <p:spPr>
          <a:xfrm>
            <a:off x="533400" y="1905000"/>
            <a:ext cx="2286000" cy="4054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ADBB65-F958-41E3-8419-665515361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05000"/>
            <a:ext cx="3352800" cy="2514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C16B59-3F98-4FDD-A9FE-2DFDC1074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79" y="3435435"/>
            <a:ext cx="3344221" cy="25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1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8F8B7-1B82-4A68-915C-F230DE78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80FA2-580F-47BC-A376-9BDF7AE3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965DA-1591-48CF-ACE5-96E505F8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88" y="457200"/>
            <a:ext cx="8064000" cy="630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WSSC Trunk Sewer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Manhole Inspections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95423A-3939-499A-A28B-57D3944505B0}"/>
              </a:ext>
            </a:extLst>
          </p:cNvPr>
          <p:cNvSpPr/>
          <p:nvPr/>
        </p:nvSpPr>
        <p:spPr>
          <a:xfrm>
            <a:off x="304800" y="1559269"/>
            <a:ext cx="8534400" cy="46891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C3B87-0FCE-4786-8405-799DC1B94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67232"/>
            <a:ext cx="2514600" cy="44704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DA1387-BBAA-40FF-B9E9-EA5A91790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667232"/>
            <a:ext cx="2514600" cy="44704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E2FCD6-42EC-47F0-982D-F30046B38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89" y="1668634"/>
            <a:ext cx="2514600" cy="44704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6536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8F8B7-1B82-4A68-915C-F230DE78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80FA2-580F-47BC-A376-9BDF7AE3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965DA-1591-48CF-ACE5-96E505F8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88" y="457200"/>
            <a:ext cx="8064000" cy="630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WSSC Trunk Sewer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Manhole Inspections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95423A-3939-499A-A28B-57D3944505B0}"/>
              </a:ext>
            </a:extLst>
          </p:cNvPr>
          <p:cNvSpPr/>
          <p:nvPr/>
        </p:nvSpPr>
        <p:spPr>
          <a:xfrm>
            <a:off x="304800" y="1559269"/>
            <a:ext cx="8534400" cy="46891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644E4-ECE5-4A98-ACC2-6E450F232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0" t="38275" r="47497" b="29134"/>
          <a:stretch/>
        </p:blipFill>
        <p:spPr>
          <a:xfrm>
            <a:off x="3321300" y="1668634"/>
            <a:ext cx="2514600" cy="44704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4C3A2-FCF0-40C9-B50B-6567205AB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68634"/>
            <a:ext cx="2514600" cy="44704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0814F6-E1F7-479D-B274-B954DA810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50" y="1668634"/>
            <a:ext cx="2514600" cy="44704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682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SSO Problems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Since 2006 in MA Northeast Region…</a:t>
            </a:r>
          </a:p>
          <a:p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&gt; 3,800 events in 70 communities</a:t>
            </a:r>
          </a:p>
          <a:p>
            <a:pPr lvl="1"/>
            <a:endParaRPr lang="en-US" dirty="0"/>
          </a:p>
          <a:p>
            <a:pPr lvl="2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3" descr="image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24" y="3429000"/>
            <a:ext cx="4648200" cy="272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429000"/>
            <a:ext cx="36576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8F8B7-1B82-4A68-915C-F230DE78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80FA2-580F-47BC-A376-9BDF7AE3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810ED1-54D2-49A6-BE36-C7229CB8B7F6}"/>
              </a:ext>
            </a:extLst>
          </p:cNvPr>
          <p:cNvSpPr/>
          <p:nvPr/>
        </p:nvSpPr>
        <p:spPr>
          <a:xfrm>
            <a:off x="1326900" y="1822425"/>
            <a:ext cx="6477000" cy="424602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965DA-1591-48CF-ACE5-96E505F8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8064000" cy="630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WSSC Trunk Sewer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Manhole Inspections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4A995-D0FE-4C01-8C87-1D85A3EF2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68" t="14676" r="28125" b="14676"/>
          <a:stretch/>
        </p:blipFill>
        <p:spPr>
          <a:xfrm>
            <a:off x="1581912" y="1981200"/>
            <a:ext cx="2837688" cy="3928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4F4D0-692B-475D-AE2C-EF435B086F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2221" r="15834" b="4445"/>
          <a:stretch/>
        </p:blipFill>
        <p:spPr>
          <a:xfrm>
            <a:off x="4724400" y="1981200"/>
            <a:ext cx="2806055" cy="39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9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8554F5-6023-4AC2-B71C-925CBD3A9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Features/Benefits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C98E5-99E5-45E0-BE7E-C4520E5E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3E1D2-AE6C-4269-8408-DD5E56A4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9CE5FF-B27B-4C32-B717-391CD44D50AA}"/>
              </a:ext>
            </a:extLst>
          </p:cNvPr>
          <p:cNvSpPr txBox="1">
            <a:spLocks/>
          </p:cNvSpPr>
          <p:nvPr/>
        </p:nvSpPr>
        <p:spPr>
          <a:xfrm>
            <a:off x="533400" y="304800"/>
            <a:ext cx="8064000" cy="630000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C00000"/>
                </a:solidFill>
              </a:rPr>
              <a:t>ArcGIS Collector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9DCB81B-6013-4954-A02D-5150E1B84DE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r>
              <a:rPr lang="en-US" dirty="0"/>
              <a:t>ESRI Application</a:t>
            </a:r>
          </a:p>
          <a:p>
            <a:r>
              <a:rPr lang="en-US" dirty="0"/>
              <a:t>Integrated GPS</a:t>
            </a:r>
          </a:p>
          <a:p>
            <a:r>
              <a:rPr lang="en-US" dirty="0"/>
              <a:t>Cloud Data </a:t>
            </a:r>
          </a:p>
          <a:p>
            <a:r>
              <a:rPr lang="en-US" dirty="0"/>
              <a:t>Real-time Tracking </a:t>
            </a:r>
          </a:p>
          <a:p>
            <a:r>
              <a:rPr lang="en-US" dirty="0"/>
              <a:t>Multiple Users</a:t>
            </a:r>
          </a:p>
          <a:p>
            <a:r>
              <a:rPr lang="en-US" dirty="0"/>
              <a:t>Direct Data Entry</a:t>
            </a:r>
          </a:p>
          <a:p>
            <a:r>
              <a:rPr lang="en-US" dirty="0"/>
              <a:t>Link Photos and Videos</a:t>
            </a:r>
          </a:p>
        </p:txBody>
      </p:sp>
    </p:spTree>
    <p:extLst>
      <p:ext uri="{BB962C8B-B14F-4D97-AF65-F5344CB8AC3E}">
        <p14:creationId xmlns:p14="http://schemas.microsoft.com/office/powerpoint/2010/main" val="3426073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8554F5-6023-4AC2-B71C-925CBD3A9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Features/Benefits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9C1442-A880-441A-ABA8-300CBD32DB79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/>
              <a:t>Challenges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C98E5-99E5-45E0-BE7E-C4520E5E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F76054-DB12-4CF2-908B-32EE5A42544B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ESRI Application</a:t>
            </a:r>
          </a:p>
          <a:p>
            <a:r>
              <a:rPr lang="en-US" dirty="0"/>
              <a:t>Integrated GPS</a:t>
            </a:r>
          </a:p>
          <a:p>
            <a:r>
              <a:rPr lang="en-US" dirty="0"/>
              <a:t>Cloud Data </a:t>
            </a:r>
          </a:p>
          <a:p>
            <a:r>
              <a:rPr lang="en-US" dirty="0"/>
              <a:t>Real-time Tracking </a:t>
            </a:r>
          </a:p>
          <a:p>
            <a:r>
              <a:rPr lang="en-US" dirty="0"/>
              <a:t>Multiple Users</a:t>
            </a:r>
          </a:p>
          <a:p>
            <a:r>
              <a:rPr lang="en-US" dirty="0"/>
              <a:t>Direct Data Entry</a:t>
            </a:r>
          </a:p>
          <a:p>
            <a:r>
              <a:rPr lang="en-US" dirty="0"/>
              <a:t>Link Photos and Videos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1008090-A5DB-4C5E-90EB-2AF7FD2C6A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Battery Life</a:t>
            </a:r>
          </a:p>
          <a:p>
            <a:r>
              <a:rPr lang="en-US" dirty="0"/>
              <a:t>Tree Cover</a:t>
            </a:r>
          </a:p>
          <a:p>
            <a:r>
              <a:rPr lang="en-US" dirty="0"/>
              <a:t>Cellular Coverage</a:t>
            </a:r>
          </a:p>
          <a:p>
            <a:r>
              <a:rPr lang="en-US" dirty="0"/>
              <a:t>Screen Brightness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3E1D2-AE6C-4269-8408-DD5E56A4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9CE5FF-B27B-4C32-B717-391CD44D50AA}"/>
              </a:ext>
            </a:extLst>
          </p:cNvPr>
          <p:cNvSpPr txBox="1">
            <a:spLocks/>
          </p:cNvSpPr>
          <p:nvPr/>
        </p:nvSpPr>
        <p:spPr>
          <a:xfrm>
            <a:off x="533400" y="304800"/>
            <a:ext cx="8064000" cy="630000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C00000"/>
                </a:solidFill>
              </a:rPr>
              <a:t>ArcGIS Collector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93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34583" y="3886200"/>
            <a:ext cx="3581400" cy="2438400"/>
          </a:xfrm>
          <a:solidFill>
            <a:srgbClr val="FFFFFF">
              <a:alpha val="45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  <a:tabLst>
                <a:tab pos="4916488" algn="l"/>
              </a:tabLst>
            </a:pPr>
            <a:r>
              <a:rPr lang="en-US" sz="2000" b="1" dirty="0">
                <a:solidFill>
                  <a:srgbClr val="C00000"/>
                </a:solidFill>
              </a:rPr>
              <a:t>Kevin Brander, PE</a:t>
            </a:r>
          </a:p>
          <a:p>
            <a:pPr marL="0" indent="0">
              <a:buNone/>
              <a:tabLst>
                <a:tab pos="4916488" algn="l"/>
              </a:tabLst>
            </a:pPr>
            <a:r>
              <a:rPr lang="en-US" sz="1800" b="1" dirty="0">
                <a:solidFill>
                  <a:srgbClr val="C00000"/>
                </a:solidFill>
              </a:rPr>
              <a:t>MassDEP/NERO</a:t>
            </a:r>
          </a:p>
          <a:p>
            <a:pPr marL="0" indent="0" defTabSz="982663">
              <a:buNone/>
            </a:pPr>
            <a:r>
              <a:rPr lang="en-US" sz="2000" b="1" dirty="0">
                <a:solidFill>
                  <a:srgbClr val="C00000"/>
                </a:solidFill>
              </a:rPr>
              <a:t>(978) 694-3236	</a:t>
            </a:r>
          </a:p>
          <a:p>
            <a:pPr marL="0" indent="0">
              <a:buNone/>
              <a:tabLst>
                <a:tab pos="4916488" algn="l"/>
              </a:tabLst>
            </a:pPr>
            <a:r>
              <a:rPr lang="en-US" sz="1800" b="1" dirty="0">
                <a:solidFill>
                  <a:srgbClr val="C00000"/>
                </a:solidFill>
              </a:rPr>
              <a:t>Kevin.Brander@state.ma.us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8776E4-BD34-4E15-949A-59C53C355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410200"/>
            <a:ext cx="3383769" cy="83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4B5BFE-BF83-441F-8543-E30E9B1F87C6}"/>
              </a:ext>
            </a:extLst>
          </p:cNvPr>
          <p:cNvSpPr txBox="1"/>
          <p:nvPr/>
        </p:nvSpPr>
        <p:spPr>
          <a:xfrm>
            <a:off x="4876800" y="3886200"/>
            <a:ext cx="3810000" cy="243840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 rtlCol="0"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Scott Haynes, PE, BCEE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Scott.Haynes@arcadis.com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Paul Batman, PE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Paul.Batman@arcadis.com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4481E5-F320-4E58-98AE-8BE9E36424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124160"/>
            <a:ext cx="3657600" cy="13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2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SSO Volumes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But……….looking at SSO volume by cause…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142909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81200" y="574765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Over 650 million gallons in SSO!</a:t>
            </a:r>
          </a:p>
        </p:txBody>
      </p:sp>
    </p:spTree>
    <p:extLst>
      <p:ext uri="{BB962C8B-B14F-4D97-AF65-F5344CB8AC3E}">
        <p14:creationId xmlns:p14="http://schemas.microsoft.com/office/powerpoint/2010/main" val="2314885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SSO’s create Public Health Risks!!</a:t>
            </a:r>
          </a:p>
        </p:txBody>
      </p:sp>
      <p:pic>
        <p:nvPicPr>
          <p:cNvPr id="6" name="Picture 2" descr="V:\BRP\LDallaire\Newton SSOs_Lyons Field\IMG_08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143411" cy="492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517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Infiltration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1100" dirty="0"/>
          </a:p>
          <a:p>
            <a:r>
              <a:rPr lang="en-US" dirty="0"/>
              <a:t>groundwater entering sewers, service laterals, or manholes through defects and joints in the system.</a:t>
            </a:r>
          </a:p>
        </p:txBody>
      </p:sp>
      <p:pic>
        <p:nvPicPr>
          <p:cNvPr id="10" name="Picture 2" descr="C:\Kavin Brander-Files\infiltrati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743200"/>
            <a:ext cx="3508394" cy="293559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1B1F2B-CD2E-4278-BC3F-D68F64CDD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60900"/>
            <a:ext cx="3048000" cy="228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Inflow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Stormwater</a:t>
            </a:r>
            <a:r>
              <a:rPr lang="en-US" dirty="0"/>
              <a:t> or surface waters entering the sewer system through drains, catch basins, roof leaders,  manhole covers, and flows from sump pumps connected to the sewer.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:\Kavin Brander-Files\inflo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0"/>
            <a:ext cx="3179763" cy="238175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444" y="4903857"/>
            <a:ext cx="4366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Over 19,000 disconnected in Boston </a:t>
            </a:r>
          </a:p>
          <a:p>
            <a:r>
              <a:rPr lang="en-US" sz="2000" i="1" dirty="0">
                <a:solidFill>
                  <a:srgbClr val="C00000"/>
                </a:solidFill>
              </a:rPr>
              <a:t>So far!!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Regulatory Requirements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chemeClr val="tx1"/>
                </a:solidFill>
                <a:latin typeface="Arial Black" pitchFamily="34" charset="0"/>
              </a:rPr>
              <a:t>Regulatory Requirements 314 CMR 12.04(2):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All MA Sewer Authorities must </a:t>
            </a:r>
            <a:r>
              <a:rPr lang="en-US" u="sng" dirty="0">
                <a:solidFill>
                  <a:schemeClr val="tx1"/>
                </a:solidFill>
              </a:rPr>
              <a:t>develop and implement an </a:t>
            </a:r>
            <a:r>
              <a:rPr lang="en-US" b="1" i="1" u="sng" dirty="0">
                <a:solidFill>
                  <a:schemeClr val="tx1"/>
                </a:solidFill>
              </a:rPr>
              <a:t>ongoing</a:t>
            </a:r>
            <a:r>
              <a:rPr lang="en-US" u="sng" dirty="0">
                <a:solidFill>
                  <a:schemeClr val="tx1"/>
                </a:solidFill>
              </a:rPr>
              <a:t> I/I program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lvl="1">
              <a:buNone/>
            </a:pPr>
            <a:r>
              <a:rPr lang="en-US" dirty="0">
                <a:solidFill>
                  <a:schemeClr val="tx1"/>
                </a:solidFill>
              </a:rPr>
              <a:t>		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Identify and eliminate “excessive” Inflow/Infiltration sources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Focus on inflow sources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Phased evaluation of sewer system consistent with </a:t>
            </a:r>
            <a:r>
              <a:rPr lang="en-US" dirty="0" err="1">
                <a:solidFill>
                  <a:schemeClr val="tx1"/>
                </a:solidFill>
              </a:rPr>
              <a:t>MassDEP</a:t>
            </a:r>
            <a:r>
              <a:rPr lang="en-US" dirty="0">
                <a:solidFill>
                  <a:schemeClr val="tx1"/>
                </a:solidFill>
              </a:rPr>
              <a:t> Guidance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I/I mitigation for new connections for CSO and tributary systems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Regulatory Requirements - Mitigation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For CSO/tributary systems:</a:t>
            </a:r>
          </a:p>
          <a:p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4:1 I/I mitigation requirement for all 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	new connections &gt; 15,000 </a:t>
            </a:r>
            <a:r>
              <a:rPr lang="en-US" dirty="0" err="1">
                <a:solidFill>
                  <a:schemeClr val="tx1"/>
                </a:solidFill>
              </a:rPr>
              <a:t>gpd</a:t>
            </a:r>
            <a:endParaRPr lang="en-US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Up to sewer authority to establish program, including:</a:t>
            </a:r>
          </a:p>
          <a:p>
            <a:pPr lvl="2"/>
            <a:r>
              <a:rPr lang="en-US" dirty="0"/>
              <a:t>Design flows</a:t>
            </a:r>
          </a:p>
          <a:p>
            <a:pPr lvl="2"/>
            <a:r>
              <a:rPr lang="en-US" dirty="0"/>
              <a:t>Direct removals or Fees</a:t>
            </a:r>
          </a:p>
          <a:p>
            <a:pPr lvl="2"/>
            <a:endParaRPr lang="en-US" dirty="0"/>
          </a:p>
          <a:p>
            <a:pPr marL="594360" lvl="2" indent="0">
              <a:buNone/>
            </a:pPr>
            <a:r>
              <a:rPr lang="en-US" dirty="0" err="1">
                <a:solidFill>
                  <a:srgbClr val="C00000"/>
                </a:solidFill>
              </a:rPr>
              <a:t>NepRWA</a:t>
            </a:r>
            <a:r>
              <a:rPr lang="en-US" dirty="0">
                <a:solidFill>
                  <a:srgbClr val="C00000"/>
                </a:solidFill>
              </a:rPr>
              <a:t> Sewer Banking guidance at </a:t>
            </a:r>
            <a:r>
              <a:rPr lang="en-US" dirty="0">
                <a:solidFill>
                  <a:srgbClr val="C00000"/>
                </a:solidFill>
                <a:hlinkClick r:id="rId2"/>
              </a:rPr>
              <a:t>https://www.neponset.org/projects/publications/</a:t>
            </a:r>
            <a:endParaRPr lang="en-US" dirty="0">
              <a:solidFill>
                <a:srgbClr val="C00000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4028"/>
      </p:ext>
    </p:extLst>
  </p:cSld>
  <p:clrMapOvr>
    <a:masterClrMapping/>
  </p:clrMapOvr>
</p:sld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Version A Master Purple">
  <a:themeElements>
    <a:clrScheme name="6 BC SmartAr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32A86"/>
      </a:accent1>
      <a:accent2>
        <a:srgbClr val="4A7591"/>
      </a:accent2>
      <a:accent3>
        <a:srgbClr val="A5B75E"/>
      </a:accent3>
      <a:accent4>
        <a:srgbClr val="C06735"/>
      </a:accent4>
      <a:accent5>
        <a:srgbClr val="625345"/>
      </a:accent5>
      <a:accent6>
        <a:srgbClr val="6CA8C8"/>
      </a:accent6>
      <a:hlink>
        <a:srgbClr val="C06735"/>
      </a:hlink>
      <a:folHlink>
        <a:srgbClr val="C06735"/>
      </a:folHlink>
    </a:clrScheme>
    <a:fontScheme name="BC PowerPoint Font Theme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sion A Master Blue">
  <a:themeElements>
    <a:clrScheme name="6 BC SmartAr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32A86"/>
      </a:accent1>
      <a:accent2>
        <a:srgbClr val="4A7591"/>
      </a:accent2>
      <a:accent3>
        <a:srgbClr val="A5B75E"/>
      </a:accent3>
      <a:accent4>
        <a:srgbClr val="C06735"/>
      </a:accent4>
      <a:accent5>
        <a:srgbClr val="625345"/>
      </a:accent5>
      <a:accent6>
        <a:srgbClr val="6CA8C8"/>
      </a:accent6>
      <a:hlink>
        <a:srgbClr val="C06735"/>
      </a:hlink>
      <a:folHlink>
        <a:srgbClr val="C06735"/>
      </a:folHlink>
    </a:clrScheme>
    <a:fontScheme name="BC PowerPoint Font Theme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Version A Master Green">
  <a:themeElements>
    <a:clrScheme name="6 BC SmartAr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32A86"/>
      </a:accent1>
      <a:accent2>
        <a:srgbClr val="4A7591"/>
      </a:accent2>
      <a:accent3>
        <a:srgbClr val="A5B75E"/>
      </a:accent3>
      <a:accent4>
        <a:srgbClr val="C06735"/>
      </a:accent4>
      <a:accent5>
        <a:srgbClr val="625345"/>
      </a:accent5>
      <a:accent6>
        <a:srgbClr val="6CA8C8"/>
      </a:accent6>
      <a:hlink>
        <a:srgbClr val="C06735"/>
      </a:hlink>
      <a:folHlink>
        <a:srgbClr val="C06735"/>
      </a:folHlink>
    </a:clrScheme>
    <a:fontScheme name="BC PowerPoint Font Theme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Version A Master Dark Gray">
  <a:themeElements>
    <a:clrScheme name="6 BC SmartAr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32A86"/>
      </a:accent1>
      <a:accent2>
        <a:srgbClr val="4A7591"/>
      </a:accent2>
      <a:accent3>
        <a:srgbClr val="A5B75E"/>
      </a:accent3>
      <a:accent4>
        <a:srgbClr val="C06735"/>
      </a:accent4>
      <a:accent5>
        <a:srgbClr val="625345"/>
      </a:accent5>
      <a:accent6>
        <a:srgbClr val="6CA8C8"/>
      </a:accent6>
      <a:hlink>
        <a:srgbClr val="C06735"/>
      </a:hlink>
      <a:folHlink>
        <a:srgbClr val="C06735"/>
      </a:folHlink>
    </a:clrScheme>
    <a:fontScheme name="BC PowerPoint Font Theme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Version A Master Rust">
  <a:themeElements>
    <a:clrScheme name="6 BC SmartAr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32A86"/>
      </a:accent1>
      <a:accent2>
        <a:srgbClr val="4A7591"/>
      </a:accent2>
      <a:accent3>
        <a:srgbClr val="A5B75E"/>
      </a:accent3>
      <a:accent4>
        <a:srgbClr val="C06735"/>
      </a:accent4>
      <a:accent5>
        <a:srgbClr val="625345"/>
      </a:accent5>
      <a:accent6>
        <a:srgbClr val="6CA8C8"/>
      </a:accent6>
      <a:hlink>
        <a:srgbClr val="C06735"/>
      </a:hlink>
      <a:folHlink>
        <a:srgbClr val="C06735"/>
      </a:folHlink>
    </a:clrScheme>
    <a:fontScheme name="BC PowerPoint Font Theme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Version A Master Brown">
  <a:themeElements>
    <a:clrScheme name="6 BC SmartAr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32A86"/>
      </a:accent1>
      <a:accent2>
        <a:srgbClr val="4A7591"/>
      </a:accent2>
      <a:accent3>
        <a:srgbClr val="A5B75E"/>
      </a:accent3>
      <a:accent4>
        <a:srgbClr val="C06735"/>
      </a:accent4>
      <a:accent5>
        <a:srgbClr val="625345"/>
      </a:accent5>
      <a:accent6>
        <a:srgbClr val="6CA8C8"/>
      </a:accent6>
      <a:hlink>
        <a:srgbClr val="C06735"/>
      </a:hlink>
      <a:folHlink>
        <a:srgbClr val="C06735"/>
      </a:folHlink>
    </a:clrScheme>
    <a:fontScheme name="BC PowerPoint Font Theme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7.xml><?xml version="1.0" encoding="utf-8"?>
<a:theme xmlns:a="http://schemas.openxmlformats.org/drawingml/2006/main" name="Version A Master Light Blue">
  <a:themeElements>
    <a:clrScheme name="6 BC SmartAr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32A86"/>
      </a:accent1>
      <a:accent2>
        <a:srgbClr val="4A7591"/>
      </a:accent2>
      <a:accent3>
        <a:srgbClr val="A5B75E"/>
      </a:accent3>
      <a:accent4>
        <a:srgbClr val="C06735"/>
      </a:accent4>
      <a:accent5>
        <a:srgbClr val="625345"/>
      </a:accent5>
      <a:accent6>
        <a:srgbClr val="6CA8C8"/>
      </a:accent6>
      <a:hlink>
        <a:srgbClr val="C06735"/>
      </a:hlink>
      <a:folHlink>
        <a:srgbClr val="C06735"/>
      </a:folHlink>
    </a:clrScheme>
    <a:fontScheme name="BC PowerPoint Font Theme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Notes0 xmlns="51e61312-9362-45df-af88-54ec0634a7b7">vBC4</Notes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E653E341D1D4CAA6DCF8D9898CF92" ma:contentTypeVersion="1" ma:contentTypeDescription="Create a new document." ma:contentTypeScope="" ma:versionID="8315511d119e5ca34802525568e3748b">
  <xsd:schema xmlns:xsd="http://www.w3.org/2001/XMLSchema" xmlns:p="http://schemas.microsoft.com/office/2006/metadata/properties" xmlns:ns2="51e61312-9362-45df-af88-54ec0634a7b7" targetNamespace="http://schemas.microsoft.com/office/2006/metadata/properties" ma:root="true" ma:fieldsID="be7229c3b8c63b4da69b5246df975741" ns2:_="">
    <xsd:import namespace="51e61312-9362-45df-af88-54ec0634a7b7"/>
    <xsd:element name="properties">
      <xsd:complexType>
        <xsd:sequence>
          <xsd:element name="documentManagement">
            <xsd:complexType>
              <xsd:all>
                <xsd:element ref="ns2:Notes0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51e61312-9362-45df-af88-54ec0634a7b7" elementFormDefault="qualified">
    <xsd:import namespace="http://schemas.microsoft.com/office/2006/documentManagement/types"/>
    <xsd:element name="Notes0" ma:index="8" nillable="true" ma:displayName="Notes" ma:internalName="Notes0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A8770C-6A8E-4C38-8B98-1C3A50E04770}">
  <ds:schemaRefs>
    <ds:schemaRef ds:uri="http://schemas.microsoft.com/office/2006/metadata/properties"/>
    <ds:schemaRef ds:uri="http://purl.org/dc/terms/"/>
    <ds:schemaRef ds:uri="51e61312-9362-45df-af88-54ec0634a7b7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87D3F70-24F4-4D15-AD97-EF86BD8ADD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e61312-9362-45df-af88-54ec0634a7b7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87481229-8910-43AA-9A3B-CD7A5608F0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25354</TotalTime>
  <Words>1113</Words>
  <Application>Microsoft Office PowerPoint</Application>
  <PresentationFormat>On-screen Show (4:3)</PresentationFormat>
  <Paragraphs>282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Arial Black</vt:lpstr>
      <vt:lpstr>Calibri</vt:lpstr>
      <vt:lpstr>Franklin Gothic Book</vt:lpstr>
      <vt:lpstr>Franklin Gothic Demi</vt:lpstr>
      <vt:lpstr>Franklin Gothic Medium</vt:lpstr>
      <vt:lpstr>Georgia</vt:lpstr>
      <vt:lpstr>Wingdings</vt:lpstr>
      <vt:lpstr>Wingdings 2</vt:lpstr>
      <vt:lpstr>Version A Master Purple</vt:lpstr>
      <vt:lpstr>Version A Master Blue</vt:lpstr>
      <vt:lpstr>Version A Master Green</vt:lpstr>
      <vt:lpstr>Version A Master Dark Gray</vt:lpstr>
      <vt:lpstr>Version A Master Rust</vt:lpstr>
      <vt:lpstr>Version A Master Brown</vt:lpstr>
      <vt:lpstr>Version A Master Light Blue</vt:lpstr>
      <vt:lpstr>Civic</vt:lpstr>
      <vt:lpstr>Infiltration and Inflow Control Massachusetts Regulatory Framework</vt:lpstr>
      <vt:lpstr>Overview</vt:lpstr>
      <vt:lpstr>SSO Problems</vt:lpstr>
      <vt:lpstr>SSO Volumes</vt:lpstr>
      <vt:lpstr>SSO’s create Public Health Risks!!</vt:lpstr>
      <vt:lpstr>Infiltration</vt:lpstr>
      <vt:lpstr>Inflow</vt:lpstr>
      <vt:lpstr>Regulatory Requirements</vt:lpstr>
      <vt:lpstr>Regulatory Requirements - Mitigation</vt:lpstr>
      <vt:lpstr>Regulatory Requirements</vt:lpstr>
      <vt:lpstr>PowerPoint Presentation</vt:lpstr>
      <vt:lpstr>Infiltration and Inflow  Program Guidance</vt:lpstr>
      <vt:lpstr>2017 Guidance –  I/I Abatement Programs</vt:lpstr>
      <vt:lpstr>Elements of I/I Analysis</vt:lpstr>
      <vt:lpstr>Elements of I/I Analysis SSO Analysis – 5 Year Storm</vt:lpstr>
      <vt:lpstr>I/I Analysis Report</vt:lpstr>
      <vt:lpstr>Sewer System Evaluation Survey</vt:lpstr>
      <vt:lpstr>2016 Guidance –  When is I/I Excessive?</vt:lpstr>
      <vt:lpstr>Sewer System Evaluation Survey</vt:lpstr>
      <vt:lpstr>Cost-Effective?</vt:lpstr>
      <vt:lpstr>In-Field Adjustments</vt:lpstr>
      <vt:lpstr>Private Inflow Removal</vt:lpstr>
      <vt:lpstr>Private Inflow Removal Technically Infeasible or Cost-Prohibitive?</vt:lpstr>
      <vt:lpstr>SSES Report</vt:lpstr>
      <vt:lpstr>Funding Sources</vt:lpstr>
      <vt:lpstr>It Takes Two</vt:lpstr>
      <vt:lpstr>ArcGIS Collector</vt:lpstr>
      <vt:lpstr>WSSC Trunk Sewer  Manhole Inspections</vt:lpstr>
      <vt:lpstr>WSSC Trunk Sewer  Manhole Inspections</vt:lpstr>
      <vt:lpstr>WSSC Trunk Sewer  Manhole Inspections</vt:lpstr>
      <vt:lpstr>PowerPoint Presentation</vt:lpstr>
      <vt:lpstr>PowerPoint Presentation</vt:lpstr>
      <vt:lpstr>Questions?</vt:lpstr>
    </vt:vector>
  </TitlesOfParts>
  <Company>Brown and Caldwell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CMOM in Oneida County</dc:title>
  <dc:creator>Lombardi, Charlie</dc:creator>
  <dc:description>vBC4</dc:description>
  <cp:lastModifiedBy>Haynes, Scott</cp:lastModifiedBy>
  <cp:revision>674</cp:revision>
  <cp:lastPrinted>2017-10-30T16:40:08Z</cp:lastPrinted>
  <dcterms:created xsi:type="dcterms:W3CDTF">2010-06-15T17:12:14Z</dcterms:created>
  <dcterms:modified xsi:type="dcterms:W3CDTF">2017-11-10T18:29:59Z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0x010100102E653E341D1D4CAA6DCF8D9898CF92</vt:lpwstr>
  </property>
  <property fmtid="{D5CDD505-2E9C-101B-9397-08002B2CF9AE}" pid="3" name="_NewReviewCycle">
    <vt:lpwstr/>
  </property>
</Properties>
</file>