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92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7" r:id="rId24"/>
    <p:sldId id="285" r:id="rId25"/>
    <p:sldId id="286" r:id="rId26"/>
    <p:sldId id="288" r:id="rId27"/>
    <p:sldId id="289" r:id="rId28"/>
    <p:sldId id="290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9AE96-37C9-4804-B799-7F52823E0C00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F16E3-771E-4812-8B71-3B6A4CB264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1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26F2312-1EBA-4607-B9CE-18D16EE552A5}" type="slidenum">
              <a:rPr lang="en-US" altLang="en-US" smtClean="0"/>
              <a:pPr eaLnBrk="1" hangingPunct="1"/>
              <a:t>3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35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AA39-E3CC-46FC-B5E5-D5FE4892A3F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6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106EA3-44AB-464D-B5CC-240CF51819D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1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1626" y="949268"/>
            <a:ext cx="4878658" cy="2387600"/>
          </a:xfrm>
        </p:spPr>
        <p:txBody>
          <a:bodyPr anchor="b">
            <a:normAutofit/>
          </a:bodyPr>
          <a:lstStyle>
            <a:lvl1pPr algn="l"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TITLE CAN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626" y="3602038"/>
            <a:ext cx="7549374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en-US" dirty="0" smtClean="0"/>
              <a:t>Subtitle can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8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9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4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098763"/>
            <a:ext cx="7886700" cy="6115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Inside 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1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17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098763"/>
            <a:ext cx="7886700" cy="6115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Inside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79863"/>
            <a:ext cx="7886700" cy="6108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8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3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6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1A9A2-EB98-4C82-9D60-03223C620D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9C85-1A02-499E-BE24-D732C2C13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2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625" y="802164"/>
            <a:ext cx="4878658" cy="23876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Trained Inspectors for Trenchless Rehabilitation Projects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625" y="3579736"/>
            <a:ext cx="7566102" cy="1655762"/>
          </a:xfrm>
        </p:spPr>
        <p:txBody>
          <a:bodyPr/>
          <a:lstStyle/>
          <a:p>
            <a:pPr algn="l"/>
            <a:r>
              <a:rPr lang="en-US" dirty="0" smtClean="0"/>
              <a:t>Lynn E. Osborn, P.E.</a:t>
            </a:r>
          </a:p>
          <a:p>
            <a:pPr algn="l"/>
            <a:r>
              <a:rPr lang="en-US" dirty="0" smtClean="0"/>
              <a:t>NASSCO Technical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0165"/>
            <a:ext cx="7886700" cy="78512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Quality Checks Before and During Installation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</a:rPr>
              <a:t>For CIPP, five </a:t>
            </a:r>
            <a:r>
              <a:rPr lang="en-US" sz="2400" dirty="0">
                <a:solidFill>
                  <a:srgbClr val="000099"/>
                </a:solidFill>
              </a:rPr>
              <a:t>key installation </a:t>
            </a:r>
            <a:r>
              <a:rPr lang="en-US" sz="2400" dirty="0" smtClean="0">
                <a:solidFill>
                  <a:srgbClr val="000099"/>
                </a:solidFill>
              </a:rPr>
              <a:t>requirements to </a:t>
            </a:r>
            <a:r>
              <a:rPr lang="en-US" sz="2400" dirty="0">
                <a:solidFill>
                  <a:srgbClr val="000099"/>
                </a:solidFill>
              </a:rPr>
              <a:t>be measured before and during </a:t>
            </a:r>
            <a:r>
              <a:rPr lang="en-US" sz="2400" dirty="0" smtClean="0">
                <a:solidFill>
                  <a:srgbClr val="000099"/>
                </a:solidFill>
              </a:rPr>
              <a:t>construction:</a:t>
            </a:r>
          </a:p>
          <a:p>
            <a:pPr lvl="0">
              <a:spcAft>
                <a:spcPts val="1200"/>
              </a:spcAft>
            </a:pPr>
            <a:r>
              <a:rPr lang="en-US" sz="2400" u="sng" dirty="0" smtClean="0">
                <a:solidFill>
                  <a:srgbClr val="000099"/>
                </a:solidFill>
              </a:rPr>
              <a:t>Tube &amp; Resin Quality</a:t>
            </a:r>
            <a:endParaRPr lang="en-US" sz="2000" dirty="0" smtClean="0">
              <a:solidFill>
                <a:srgbClr val="000099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9"/>
                </a:solidFill>
              </a:rPr>
              <a:t>As specified in </a:t>
            </a:r>
            <a:r>
              <a:rPr lang="en-US" sz="2000" dirty="0">
                <a:solidFill>
                  <a:srgbClr val="000099"/>
                </a:solidFill>
              </a:rPr>
              <a:t>the contract </a:t>
            </a:r>
            <a:endParaRPr lang="en-US" sz="2000" dirty="0" smtClean="0">
              <a:solidFill>
                <a:srgbClr val="000099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9"/>
                </a:solidFill>
              </a:rPr>
              <a:t>Verifiable industry standard material 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rgbClr val="000099"/>
                </a:solidFill>
              </a:rPr>
              <a:t>V</a:t>
            </a:r>
            <a:r>
              <a:rPr lang="en-US" sz="2000" dirty="0" smtClean="0">
                <a:solidFill>
                  <a:srgbClr val="000099"/>
                </a:solidFill>
              </a:rPr>
              <a:t>erified </a:t>
            </a:r>
            <a:r>
              <a:rPr lang="en-US" sz="2000" dirty="0">
                <a:solidFill>
                  <a:srgbClr val="000099"/>
                </a:solidFill>
              </a:rPr>
              <a:t>by the </a:t>
            </a:r>
            <a:r>
              <a:rPr lang="en-US" sz="2000" dirty="0" smtClean="0">
                <a:solidFill>
                  <a:srgbClr val="000099"/>
                </a:solidFill>
              </a:rPr>
              <a:t>engineer/inspector  </a:t>
            </a:r>
          </a:p>
        </p:txBody>
      </p:sp>
      <p:pic>
        <p:nvPicPr>
          <p:cNvPr id="4" name="Picture 11" descr="Fel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77" y="3250393"/>
            <a:ext cx="3527443" cy="21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8802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Resin Quantity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endParaRPr lang="en-US" sz="2400" dirty="0" smtClean="0">
              <a:solidFill>
                <a:srgbClr val="000099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0099"/>
                </a:solidFill>
              </a:rPr>
              <a:t>Resin quantity very important- resin becomes the CIPP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000099"/>
                </a:solidFill>
              </a:rPr>
              <a:t>V</a:t>
            </a:r>
            <a:r>
              <a:rPr lang="en-US" dirty="0" smtClean="0">
                <a:solidFill>
                  <a:srgbClr val="000099"/>
                </a:solidFill>
              </a:rPr>
              <a:t>erify resin quantity by reviewing the wet-out report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0099"/>
                </a:solidFill>
              </a:rPr>
              <a:t>Example resin saturation charts </a:t>
            </a:r>
          </a:p>
          <a:p>
            <a:pPr marL="914400" lvl="2" indent="0"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are available from the supplier</a:t>
            </a:r>
          </a:p>
          <a:p>
            <a:pPr marL="0" indent="0" algn="just">
              <a:buNone/>
            </a:pPr>
            <a:r>
              <a:rPr lang="en-US" sz="2600" dirty="0">
                <a:solidFill>
                  <a:schemeClr val="bg1"/>
                </a:solidFill>
              </a:rPr>
              <a:t> 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51" y="4521589"/>
            <a:ext cx="2376877" cy="200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26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Example CIPP Wet-Out Report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96115" y="1871163"/>
            <a:ext cx="4680520" cy="4800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10295"/>
            <a:ext cx="4680520" cy="4796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9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81" y="1123433"/>
            <a:ext cx="7886700" cy="6115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Saturation Chart </a:t>
            </a:r>
            <a:r>
              <a:rPr lang="en-US" sz="3600" b="1" dirty="0" smtClean="0">
                <a:solidFill>
                  <a:srgbClr val="F2B01E"/>
                </a:solidFill>
              </a:rPr>
              <a:t/>
            </a:r>
            <a:br>
              <a:rPr lang="en-US" sz="3600" b="1" dirty="0" smtClean="0">
                <a:solidFill>
                  <a:srgbClr val="F2B01E"/>
                </a:solidFill>
              </a:rPr>
            </a:br>
            <a:r>
              <a:rPr lang="en-US" sz="1400" b="1" dirty="0" smtClean="0"/>
              <a:t>(Pounds per Foot)</a:t>
            </a:r>
            <a:endParaRPr lang="en-US" sz="1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984934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Thickness (mm)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08362"/>
              </p:ext>
            </p:extLst>
          </p:nvPr>
        </p:nvGraphicFramePr>
        <p:xfrm>
          <a:off x="628650" y="1885084"/>
          <a:ext cx="7910929" cy="4531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5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608533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484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Pipe Diameter, inches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16.5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18.0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19.5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18.0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7.4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21.0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27.0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19.8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30.0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12.4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14.8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19.7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22.1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33.0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16.3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19.0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21.7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27.0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29.6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20.7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23.7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26.6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29.5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32.4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35.3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27.7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31.1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34.5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37.9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41.2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44.6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84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Pipe Diameter, inches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16.5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18.0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19.5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21.0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22.5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25.5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27.0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28.5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48.0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31.6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35.6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39.5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43.4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47.2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51.1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55.0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58.8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62.7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54.0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44.5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48.8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53.2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57.6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66.3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70.7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75.0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60.0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49.5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54.3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59.2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64.1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69.0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73.8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78.7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83.5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88.3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66.0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59.8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65.2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70.6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75.9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81.3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86.6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97.3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102.6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72.0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71.2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77.1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82.9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88.8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94.6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100.5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106.3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112.1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164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08" marR="9508" marT="9508" marB="0" anchor="b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5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1324239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Installation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" y="1825625"/>
            <a:ext cx="7886700" cy="265285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600" u="sng" dirty="0" smtClean="0">
                <a:solidFill>
                  <a:srgbClr val="000099"/>
                </a:solidFill>
              </a:rPr>
              <a:t> </a:t>
            </a:r>
          </a:p>
          <a:p>
            <a:pPr lvl="1"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Is the host pipe acceptable </a:t>
            </a:r>
            <a:r>
              <a:rPr lang="en-US" sz="2600" dirty="0">
                <a:solidFill>
                  <a:srgbClr val="000099"/>
                </a:solidFill>
              </a:rPr>
              <a:t>for </a:t>
            </a:r>
            <a:r>
              <a:rPr lang="en-US" sz="2600" dirty="0" smtClean="0">
                <a:solidFill>
                  <a:srgbClr val="000099"/>
                </a:solidFill>
              </a:rPr>
              <a:t>installation based on ASTM or specified standards?</a:t>
            </a:r>
          </a:p>
          <a:p>
            <a:pPr lvl="1"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Verified through pre-installation CCTV</a:t>
            </a:r>
          </a:p>
          <a:p>
            <a:pPr lvl="1"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Is </a:t>
            </a:r>
            <a:r>
              <a:rPr lang="en-US" sz="2600" dirty="0">
                <a:solidFill>
                  <a:srgbClr val="000099"/>
                </a:solidFill>
              </a:rPr>
              <a:t>additional preparation </a:t>
            </a:r>
            <a:r>
              <a:rPr lang="en-US" sz="2600" dirty="0" smtClean="0">
                <a:solidFill>
                  <a:srgbClr val="000099"/>
                </a:solidFill>
              </a:rPr>
              <a:t>and/or </a:t>
            </a:r>
            <a:r>
              <a:rPr lang="en-US" sz="2600" dirty="0">
                <a:solidFill>
                  <a:srgbClr val="000099"/>
                </a:solidFill>
              </a:rPr>
              <a:t>cleaning </a:t>
            </a:r>
            <a:r>
              <a:rPr lang="en-US" sz="2600" dirty="0" smtClean="0">
                <a:solidFill>
                  <a:srgbClr val="000099"/>
                </a:solidFill>
              </a:rPr>
              <a:t>required? </a:t>
            </a:r>
          </a:p>
          <a:p>
            <a:pPr lvl="1"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Are manufacturer’s installation guidelines followed?</a:t>
            </a:r>
            <a:endParaRPr lang="en-US" sz="2600" dirty="0">
              <a:solidFill>
                <a:srgbClr val="000099"/>
              </a:solidFill>
            </a:endParaRPr>
          </a:p>
          <a:p>
            <a:pPr algn="just"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14" y="4674102"/>
            <a:ext cx="2996952" cy="20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202" y="4674102"/>
            <a:ext cx="2889860" cy="2096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3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972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Curing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4595"/>
            <a:ext cx="7886700" cy="4351338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</a:rPr>
              <a:t>Curing is a critical </a:t>
            </a:r>
            <a:r>
              <a:rPr lang="en-US" sz="2400" dirty="0">
                <a:solidFill>
                  <a:srgbClr val="000099"/>
                </a:solidFill>
              </a:rPr>
              <a:t>part of the </a:t>
            </a:r>
            <a:r>
              <a:rPr lang="en-US" sz="2400" dirty="0" smtClean="0">
                <a:solidFill>
                  <a:srgbClr val="000099"/>
                </a:solidFill>
              </a:rPr>
              <a:t>installation process 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0099"/>
                </a:solidFill>
              </a:rPr>
              <a:t>Based </a:t>
            </a:r>
            <a:r>
              <a:rPr lang="en-US" dirty="0">
                <a:solidFill>
                  <a:srgbClr val="000099"/>
                </a:solidFill>
              </a:rPr>
              <a:t>on manufacturer’s suggested requirements and contractor </a:t>
            </a:r>
            <a:r>
              <a:rPr lang="en-US" dirty="0" smtClean="0">
                <a:solidFill>
                  <a:srgbClr val="000099"/>
                </a:solidFill>
              </a:rPr>
              <a:t>performance for different field conditions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000099"/>
                </a:solidFill>
              </a:rPr>
              <a:t>Monitor either </a:t>
            </a:r>
            <a:r>
              <a:rPr lang="en-US" dirty="0">
                <a:solidFill>
                  <a:srgbClr val="000099"/>
                </a:solidFill>
              </a:rPr>
              <a:t>from digital </a:t>
            </a:r>
            <a:endParaRPr lang="en-US" dirty="0" smtClean="0">
              <a:solidFill>
                <a:srgbClr val="000099"/>
              </a:solidFill>
            </a:endParaRPr>
          </a:p>
          <a:p>
            <a:pPr marL="914400" lvl="2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readers </a:t>
            </a:r>
            <a:r>
              <a:rPr lang="en-US" sz="2400" dirty="0">
                <a:solidFill>
                  <a:srgbClr val="000099"/>
                </a:solidFill>
              </a:rPr>
              <a:t>or from a </a:t>
            </a:r>
            <a:r>
              <a:rPr lang="en-US" sz="2400" dirty="0" smtClean="0">
                <a:solidFill>
                  <a:srgbClr val="000099"/>
                </a:solidFill>
              </a:rPr>
              <a:t>computer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0099"/>
                </a:solidFill>
              </a:rPr>
              <a:t>Actual cure time can be compared </a:t>
            </a:r>
          </a:p>
          <a:p>
            <a:pPr marL="914400" lvl="2" indent="0"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to the recommended cure schedule  </a:t>
            </a:r>
            <a:endParaRPr lang="en-US" sz="2400" dirty="0">
              <a:solidFill>
                <a:srgbClr val="000099"/>
              </a:solidFill>
            </a:endParaRPr>
          </a:p>
          <a:p>
            <a:pPr marL="0" indent="0" algn="just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60" y="3055192"/>
            <a:ext cx="1952103" cy="24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782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Sample Curing Log</a:t>
            </a:r>
            <a:endParaRPr lang="en-US" sz="40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40443" y="2133954"/>
            <a:ext cx="5589240" cy="41764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3954"/>
            <a:ext cx="5510702" cy="40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5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5784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Cure Monitoring</a:t>
            </a:r>
            <a:endParaRPr lang="en-US" sz="4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479" y="2639984"/>
            <a:ext cx="2408046" cy="31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1" descr="mhtml:file://C:\Users\Gerry\Documents\Sensor%20Strip%20Technology\VeriCure%20for%20Monitoring%20Cure%20Temperature%20of%20CIPP_php.mht!http://www.pipelinert.com/images/products/vericure/vericure_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59" y="2472856"/>
            <a:ext cx="459115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5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House Service Reconnections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7" y="1352909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400" dirty="0" smtClean="0">
              <a:solidFill>
                <a:srgbClr val="000099"/>
              </a:solidFill>
            </a:endParaRPr>
          </a:p>
          <a:p>
            <a:pPr lvl="1" algn="just"/>
            <a:r>
              <a:rPr lang="en-US" dirty="0">
                <a:solidFill>
                  <a:srgbClr val="000099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rained and experienced operators  </a:t>
            </a:r>
          </a:p>
          <a:p>
            <a:pPr lvl="1" algn="just"/>
            <a:r>
              <a:rPr lang="en-US" dirty="0">
                <a:solidFill>
                  <a:srgbClr val="000099"/>
                </a:solidFill>
              </a:rPr>
              <a:t>I</a:t>
            </a:r>
            <a:r>
              <a:rPr lang="en-US" dirty="0" smtClean="0">
                <a:solidFill>
                  <a:srgbClr val="000099"/>
                </a:solidFill>
              </a:rPr>
              <a:t>dentify </a:t>
            </a:r>
            <a:r>
              <a:rPr lang="en-US" dirty="0">
                <a:solidFill>
                  <a:srgbClr val="000099"/>
                </a:solidFill>
              </a:rPr>
              <a:t>the </a:t>
            </a:r>
            <a:r>
              <a:rPr lang="en-US" dirty="0" smtClean="0">
                <a:solidFill>
                  <a:srgbClr val="000099"/>
                </a:solidFill>
              </a:rPr>
              <a:t>location and open the connection without </a:t>
            </a:r>
            <a:r>
              <a:rPr lang="en-US" dirty="0">
                <a:solidFill>
                  <a:srgbClr val="000099"/>
                </a:solidFill>
              </a:rPr>
              <a:t>damaging the adjacent </a:t>
            </a:r>
            <a:r>
              <a:rPr lang="en-US" dirty="0" smtClean="0">
                <a:solidFill>
                  <a:srgbClr val="000099"/>
                </a:solidFill>
              </a:rPr>
              <a:t>area </a:t>
            </a:r>
          </a:p>
          <a:p>
            <a:pPr lvl="1" algn="just"/>
            <a:r>
              <a:rPr lang="en-US" dirty="0">
                <a:solidFill>
                  <a:srgbClr val="000099"/>
                </a:solidFill>
              </a:rPr>
              <a:t>L</a:t>
            </a:r>
            <a:r>
              <a:rPr lang="en-US" dirty="0" smtClean="0">
                <a:solidFill>
                  <a:srgbClr val="000099"/>
                </a:solidFill>
              </a:rPr>
              <a:t>eave </a:t>
            </a:r>
            <a:r>
              <a:rPr lang="en-US" dirty="0">
                <a:solidFill>
                  <a:srgbClr val="000099"/>
                </a:solidFill>
              </a:rPr>
              <a:t>a clean, smooth </a:t>
            </a:r>
            <a:r>
              <a:rPr lang="en-US" dirty="0" smtClean="0">
                <a:solidFill>
                  <a:srgbClr val="000099"/>
                </a:solidFill>
              </a:rPr>
              <a:t>opening meeting the specified </a:t>
            </a:r>
            <a:r>
              <a:rPr lang="en-US" dirty="0" smtClean="0">
                <a:solidFill>
                  <a:srgbClr val="000099"/>
                </a:solidFill>
              </a:rPr>
              <a:t>requirements </a:t>
            </a:r>
            <a:endParaRPr lang="en-US" dirty="0" smtClean="0">
              <a:solidFill>
                <a:srgbClr val="000099"/>
              </a:solidFill>
            </a:endParaRPr>
          </a:p>
          <a:p>
            <a:pPr marL="0" lvl="0" indent="0" algn="just">
              <a:buNone/>
            </a:pPr>
            <a:r>
              <a:rPr lang="en-US" sz="2200" b="1" dirty="0" smtClean="0"/>
              <a:t>	</a:t>
            </a:r>
            <a:endParaRPr lang="en-US" sz="2200" b="1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8650" y="40358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>
                <a:cs typeface="Arial" panose="020B0604020202020204" pitchFamily="34" charset="0"/>
              </a:rPr>
              <a:t>The quality </a:t>
            </a:r>
            <a:r>
              <a:rPr lang="en-US" sz="2400" b="1" dirty="0" smtClean="0">
                <a:cs typeface="Arial" panose="020B0604020202020204" pitchFamily="34" charset="0"/>
              </a:rPr>
              <a:t>and quantity of </a:t>
            </a:r>
            <a:r>
              <a:rPr lang="en-US" sz="2400" b="1" dirty="0">
                <a:cs typeface="Arial" panose="020B0604020202020204" pitchFamily="34" charset="0"/>
              </a:rPr>
              <a:t>robotic </a:t>
            </a:r>
            <a:r>
              <a:rPr lang="en-US" sz="2400" b="1" dirty="0" smtClean="0">
                <a:cs typeface="Arial" panose="020B0604020202020204" pitchFamily="34" charset="0"/>
              </a:rPr>
              <a:t>reconnections </a:t>
            </a:r>
            <a:r>
              <a:rPr lang="en-US" sz="2400" b="1" dirty="0">
                <a:cs typeface="Arial" panose="020B0604020202020204" pitchFamily="34" charset="0"/>
              </a:rPr>
              <a:t>of </a:t>
            </a:r>
            <a:r>
              <a:rPr lang="en-US" sz="2400" b="1" dirty="0" smtClean="0">
                <a:cs typeface="Arial" panose="020B0604020202020204" pitchFamily="34" charset="0"/>
              </a:rPr>
              <a:t>house </a:t>
            </a:r>
            <a:r>
              <a:rPr lang="en-US" sz="2400" b="1" dirty="0">
                <a:cs typeface="Arial" panose="020B0604020202020204" pitchFamily="34" charset="0"/>
              </a:rPr>
              <a:t>services to the public sewer </a:t>
            </a:r>
            <a:r>
              <a:rPr lang="en-US" sz="2400" b="1" dirty="0" smtClean="0">
                <a:cs typeface="Arial" panose="020B0604020202020204" pitchFamily="34" charset="0"/>
              </a:rPr>
              <a:t>should </a:t>
            </a:r>
            <a:r>
              <a:rPr lang="en-US" sz="2400" b="1" dirty="0">
                <a:cs typeface="Arial" panose="020B0604020202020204" pitchFamily="34" charset="0"/>
              </a:rPr>
              <a:t>be verified by a trained inspector.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301341"/>
            <a:ext cx="3517590" cy="21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10" y="1179429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SERVICE CONNECTIONS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2000" dirty="0" smtClean="0"/>
              <a:t>Unacceptable Service Connection Reinstatement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29" y="2367828"/>
            <a:ext cx="6452224" cy="35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1169"/>
            <a:ext cx="7886700" cy="611532"/>
          </a:xfrm>
        </p:spPr>
        <p:txBody>
          <a:bodyPr>
            <a:normAutofit fontScale="90000"/>
          </a:bodyPr>
          <a:lstStyle/>
          <a:p>
            <a:r>
              <a:rPr lang="en-US" dirty="0"/>
              <a:t>Trenchless Rehabilitation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693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u="sng" dirty="0">
              <a:solidFill>
                <a:srgbClr val="000099"/>
              </a:solidFill>
            </a:endParaRPr>
          </a:p>
          <a:p>
            <a:pPr marL="342900" indent="-342900"/>
            <a:r>
              <a:rPr lang="en-US" sz="2400" dirty="0">
                <a:solidFill>
                  <a:srgbClr val="000099"/>
                </a:solidFill>
              </a:rPr>
              <a:t>Multi-billion dollar industry  </a:t>
            </a:r>
          </a:p>
          <a:p>
            <a:pPr marL="342900" indent="-342900"/>
            <a:r>
              <a:rPr lang="en-US" sz="2400" dirty="0">
                <a:solidFill>
                  <a:srgbClr val="000099"/>
                </a:solidFill>
              </a:rPr>
              <a:t>Solutions identified for almost any pipeline  </a:t>
            </a:r>
          </a:p>
          <a:p>
            <a:pPr marL="342900" indent="-342900"/>
            <a:r>
              <a:rPr lang="en-US" sz="2400" dirty="0">
                <a:solidFill>
                  <a:srgbClr val="000099"/>
                </a:solidFill>
              </a:rPr>
              <a:t>Many factors contribute to this: </a:t>
            </a:r>
          </a:p>
          <a:p>
            <a:pPr marL="800100" lvl="1" indent="-342900"/>
            <a:r>
              <a:rPr lang="en-US" sz="2000" dirty="0">
                <a:solidFill>
                  <a:srgbClr val="000099"/>
                </a:solidFill>
              </a:rPr>
              <a:t>Lower cost </a:t>
            </a:r>
          </a:p>
          <a:p>
            <a:pPr marL="800100" lvl="1" indent="-342900"/>
            <a:r>
              <a:rPr lang="en-US" sz="2000" dirty="0">
                <a:solidFill>
                  <a:srgbClr val="000099"/>
                </a:solidFill>
              </a:rPr>
              <a:t>Minimum disruption  </a:t>
            </a:r>
          </a:p>
          <a:p>
            <a:pPr marL="800100" lvl="1" indent="-342900"/>
            <a:r>
              <a:rPr lang="en-US" sz="2000" dirty="0">
                <a:solidFill>
                  <a:srgbClr val="000099"/>
                </a:solidFill>
              </a:rPr>
              <a:t>Reduces sewage overflows</a:t>
            </a:r>
          </a:p>
          <a:p>
            <a:pPr marL="800100" lvl="1" indent="-342900"/>
            <a:r>
              <a:rPr lang="en-US" sz="2000" dirty="0">
                <a:solidFill>
                  <a:srgbClr val="000099"/>
                </a:solidFill>
              </a:rPr>
              <a:t>Reduces water line leakage</a:t>
            </a:r>
          </a:p>
          <a:p>
            <a:pPr marL="342900" indent="-342900"/>
            <a:r>
              <a:rPr lang="en-US" sz="2400" dirty="0">
                <a:solidFill>
                  <a:srgbClr val="000099"/>
                </a:solidFill>
              </a:rPr>
              <a:t>Although this presentation discusses cured-in-place pipe (CIPP), the inspection principles presented are </a:t>
            </a:r>
            <a:r>
              <a:rPr lang="en-US" sz="2400" dirty="0" smtClean="0">
                <a:solidFill>
                  <a:srgbClr val="000099"/>
                </a:solidFill>
              </a:rPr>
              <a:t>appropriate </a:t>
            </a:r>
            <a:r>
              <a:rPr lang="en-US" sz="2400" dirty="0">
                <a:solidFill>
                  <a:srgbClr val="000099"/>
                </a:solidFill>
              </a:rPr>
              <a:t>for any trenchless technology 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72367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Minimum Quality Assurance After Installation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0655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0099"/>
                </a:solidFill>
              </a:rPr>
              <a:t>F</a:t>
            </a:r>
            <a:r>
              <a:rPr lang="en-US" sz="2600" dirty="0" smtClean="0">
                <a:solidFill>
                  <a:srgbClr val="000099"/>
                </a:solidFill>
              </a:rPr>
              <a:t>ive </a:t>
            </a:r>
            <a:r>
              <a:rPr lang="en-US" sz="2600" dirty="0">
                <a:solidFill>
                  <a:srgbClr val="000099"/>
                </a:solidFill>
              </a:rPr>
              <a:t>key </a:t>
            </a:r>
            <a:r>
              <a:rPr lang="en-US" sz="2600" dirty="0" smtClean="0">
                <a:solidFill>
                  <a:srgbClr val="000099"/>
                </a:solidFill>
              </a:rPr>
              <a:t>measurements:</a:t>
            </a:r>
            <a:endParaRPr lang="en-US" sz="2600" dirty="0">
              <a:solidFill>
                <a:srgbClr val="000099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Visual inspection </a:t>
            </a:r>
            <a:r>
              <a:rPr lang="en-US" sz="2400" dirty="0" smtClean="0">
                <a:solidFill>
                  <a:srgbClr val="000099"/>
                </a:solidFill>
              </a:rPr>
              <a:t>to </a:t>
            </a:r>
            <a:r>
              <a:rPr lang="en-US" sz="2400" dirty="0">
                <a:solidFill>
                  <a:srgbClr val="000099"/>
                </a:solidFill>
              </a:rPr>
              <a:t>verify a defect free and functionally operating </a:t>
            </a:r>
            <a:r>
              <a:rPr lang="en-US" sz="2400" dirty="0" smtClean="0">
                <a:solidFill>
                  <a:srgbClr val="000099"/>
                </a:solidFill>
              </a:rPr>
              <a:t>system (ASTM F1216, F1743 &amp; F2019)</a:t>
            </a:r>
            <a:endParaRPr lang="en-US" sz="2400" dirty="0" smtClean="0">
              <a:solidFill>
                <a:srgbClr val="000099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0099"/>
                </a:solidFill>
              </a:rPr>
              <a:t>NASSCO recommends a post-installation CCTV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0099"/>
                </a:solidFill>
              </a:rPr>
              <a:t>W</a:t>
            </a:r>
            <a:r>
              <a:rPr lang="en-US" sz="2000" dirty="0" smtClean="0">
                <a:solidFill>
                  <a:srgbClr val="000099"/>
                </a:solidFill>
              </a:rPr>
              <a:t>orker entry on large diameter projects</a:t>
            </a:r>
          </a:p>
          <a:p>
            <a:pPr lvl="0">
              <a:spcAft>
                <a:spcPts val="600"/>
              </a:spcAft>
            </a:pPr>
            <a:endParaRPr lang="en-US" sz="2400" dirty="0" smtClean="0">
              <a:solidFill>
                <a:srgbClr val="000099"/>
              </a:solidFill>
            </a:endParaRPr>
          </a:p>
          <a:p>
            <a:pPr algn="just">
              <a:spcAft>
                <a:spcPts val="600"/>
              </a:spcAft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35" y="4227933"/>
            <a:ext cx="3953020" cy="222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4900" y="6457890"/>
            <a:ext cx="2045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Fin at 7:00 o’clock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6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99110"/>
            <a:ext cx="7886700" cy="611532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Quality Assurance After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000099"/>
                </a:solidFill>
              </a:rPr>
              <a:t>Physical </a:t>
            </a:r>
            <a:r>
              <a:rPr lang="en-US" sz="2400" dirty="0">
                <a:solidFill>
                  <a:srgbClr val="000099"/>
                </a:solidFill>
              </a:rPr>
              <a:t>properties of the installed product as specified </a:t>
            </a:r>
          </a:p>
          <a:p>
            <a:pPr lvl="0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Wall thickness meets or exceeds design </a:t>
            </a:r>
            <a:r>
              <a:rPr lang="en-US" sz="2400" dirty="0" smtClean="0">
                <a:solidFill>
                  <a:srgbClr val="000099"/>
                </a:solidFill>
              </a:rPr>
              <a:t>value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                                           </a:t>
            </a:r>
            <a:endParaRPr lang="en-US" dirty="0">
              <a:solidFill>
                <a:srgbClr val="000099"/>
              </a:solidFill>
            </a:endParaRPr>
          </a:p>
          <a:p>
            <a:pPr marL="0" lvl="0" indent="0">
              <a:spcAft>
                <a:spcPts val="600"/>
              </a:spcAft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 </a:t>
            </a:r>
            <a:endParaRPr lang="en-US" dirty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85" y="3910235"/>
            <a:ext cx="2724785" cy="195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7" y="3910235"/>
            <a:ext cx="3062288" cy="178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2509"/>
            <a:ext cx="7886700" cy="611532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Quality Assurance After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83581"/>
            <a:ext cx="7886700" cy="3882942"/>
          </a:xfrm>
        </p:spPr>
        <p:txBody>
          <a:bodyPr>
            <a:norm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0099"/>
                </a:solidFill>
              </a:rPr>
              <a:t>                                            </a:t>
            </a:r>
            <a:endParaRPr lang="en-US" dirty="0">
              <a:solidFill>
                <a:srgbClr val="000099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>
                <a:solidFill>
                  <a:srgbClr val="000099"/>
                </a:solidFill>
              </a:rPr>
              <a:t>Corrosion </a:t>
            </a:r>
            <a:r>
              <a:rPr lang="en-US" sz="2400" dirty="0" smtClean="0">
                <a:solidFill>
                  <a:srgbClr val="000099"/>
                </a:solidFill>
              </a:rPr>
              <a:t>resistance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0099"/>
                </a:solidFill>
              </a:rPr>
              <a:t>Manufacturer’s certification for municipal projects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0099"/>
                </a:solidFill>
              </a:rPr>
              <a:t>May require corrosion testing for industrial projects</a:t>
            </a:r>
            <a:endParaRPr lang="en-US" sz="2000" dirty="0" smtClean="0">
              <a:solidFill>
                <a:srgbClr val="000099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000099"/>
                </a:solidFill>
              </a:rPr>
              <a:t>Leakage </a:t>
            </a:r>
            <a:r>
              <a:rPr lang="en-US" sz="2400" dirty="0">
                <a:solidFill>
                  <a:srgbClr val="000099"/>
                </a:solidFill>
              </a:rPr>
              <a:t>allowance within specified requirements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30" y="131212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Trenchless Rehabilitation Inspection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610" y="221424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000099"/>
                </a:solidFill>
              </a:rPr>
              <a:t>Like other public works construction, inspection is required for </a:t>
            </a:r>
            <a:r>
              <a:rPr lang="en-US" sz="2600" dirty="0" smtClean="0">
                <a:solidFill>
                  <a:srgbClr val="000099"/>
                </a:solidFill>
              </a:rPr>
              <a:t>trenchless rehabilitation installations 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A </a:t>
            </a:r>
            <a:r>
              <a:rPr lang="en-US" sz="2600" dirty="0">
                <a:solidFill>
                  <a:srgbClr val="000099"/>
                </a:solidFill>
              </a:rPr>
              <a:t>trained and qualified </a:t>
            </a:r>
            <a:r>
              <a:rPr lang="en-US" sz="2600" dirty="0" smtClean="0">
                <a:solidFill>
                  <a:srgbClr val="000099"/>
                </a:solidFill>
              </a:rPr>
              <a:t>inspector is key for ensuring </a:t>
            </a:r>
            <a:r>
              <a:rPr lang="en-US" sz="2600" dirty="0">
                <a:solidFill>
                  <a:srgbClr val="000099"/>
                </a:solidFill>
              </a:rPr>
              <a:t>a project  is built to contract specifications </a:t>
            </a:r>
            <a:r>
              <a:rPr lang="en-US" sz="2600" dirty="0" smtClean="0">
                <a:solidFill>
                  <a:srgbClr val="000099"/>
                </a:solidFill>
              </a:rPr>
              <a:t>and </a:t>
            </a:r>
            <a:r>
              <a:rPr lang="en-US" sz="2600" dirty="0">
                <a:solidFill>
                  <a:srgbClr val="000099"/>
                </a:solidFill>
              </a:rPr>
              <a:t>the </a:t>
            </a:r>
            <a:r>
              <a:rPr lang="en-US" sz="2600" dirty="0" smtClean="0">
                <a:solidFill>
                  <a:srgbClr val="000099"/>
                </a:solidFill>
              </a:rPr>
              <a:t>customer’s expectations </a:t>
            </a:r>
            <a:endParaRPr lang="en-US" sz="2600" dirty="0">
              <a:solidFill>
                <a:srgbClr val="000099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Training </a:t>
            </a:r>
            <a:r>
              <a:rPr lang="en-US" sz="2600" dirty="0">
                <a:solidFill>
                  <a:srgbClr val="000099"/>
                </a:solidFill>
              </a:rPr>
              <a:t>for the inspection of trenchless rehabilitation projects has slowly become a </a:t>
            </a:r>
            <a:r>
              <a:rPr lang="en-US" sz="2600" dirty="0" smtClean="0">
                <a:solidFill>
                  <a:srgbClr val="000099"/>
                </a:solidFill>
              </a:rPr>
              <a:t>reality 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solidFill>
                  <a:srgbClr val="000099"/>
                </a:solidFill>
              </a:rPr>
              <a:t>Many utility </a:t>
            </a:r>
            <a:r>
              <a:rPr lang="en-US" sz="2600" dirty="0">
                <a:solidFill>
                  <a:srgbClr val="000099"/>
                </a:solidFill>
              </a:rPr>
              <a:t>owners </a:t>
            </a:r>
            <a:r>
              <a:rPr lang="en-US" sz="2600" dirty="0" smtClean="0">
                <a:solidFill>
                  <a:srgbClr val="000099"/>
                </a:solidFill>
              </a:rPr>
              <a:t>now realize </a:t>
            </a:r>
            <a:r>
              <a:rPr lang="en-US" sz="2600" dirty="0">
                <a:solidFill>
                  <a:srgbClr val="000099"/>
                </a:solidFill>
              </a:rPr>
              <a:t>that trenchless rehabilitation requires the same professional design, construction and inspection as is required with </a:t>
            </a:r>
            <a:r>
              <a:rPr lang="en-US" sz="2600" dirty="0" smtClean="0">
                <a:solidFill>
                  <a:srgbClr val="000099"/>
                </a:solidFill>
              </a:rPr>
              <a:t>other traditional projects </a:t>
            </a:r>
            <a:endParaRPr lang="en-US" sz="2600" dirty="0">
              <a:solidFill>
                <a:srgbClr val="000099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880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Example of a Project With Inspection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>
                <a:solidFill>
                  <a:srgbClr val="000099"/>
                </a:solidFill>
              </a:rPr>
              <a:t>Often includes performance </a:t>
            </a:r>
            <a:r>
              <a:rPr lang="en-US" sz="9600" dirty="0">
                <a:solidFill>
                  <a:srgbClr val="000099"/>
                </a:solidFill>
              </a:rPr>
              <a:t>specifications with </a:t>
            </a:r>
            <a:r>
              <a:rPr lang="en-US" sz="9600" dirty="0" smtClean="0">
                <a:solidFill>
                  <a:srgbClr val="000099"/>
                </a:solidFill>
              </a:rPr>
              <a:t>QA/QC       requirements</a:t>
            </a:r>
          </a:p>
          <a:p>
            <a:r>
              <a:rPr lang="en-US" sz="9600" dirty="0" smtClean="0">
                <a:solidFill>
                  <a:srgbClr val="000099"/>
                </a:solidFill>
              </a:rPr>
              <a:t>Lowest bid based on minimal assumptions by the contractor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All quality benchmarks are measured as specified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Project </a:t>
            </a:r>
            <a:r>
              <a:rPr lang="en-US" sz="9600" dirty="0">
                <a:solidFill>
                  <a:srgbClr val="000099"/>
                </a:solidFill>
                <a:cs typeface="Arial" panose="020B0604020202020204" pitchFamily="34" charset="0"/>
              </a:rPr>
              <a:t>delivered with specified </a:t>
            </a:r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materials (quality &amp; quantity)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Material installed to manufacturer’s recommendations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Warranty inspections scheduled and executed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Contractor completes repairs as required</a:t>
            </a:r>
          </a:p>
          <a:p>
            <a:r>
              <a:rPr lang="en-US" sz="9600" dirty="0" smtClean="0">
                <a:solidFill>
                  <a:srgbClr val="000099"/>
                </a:solidFill>
                <a:cs typeface="Arial" panose="020B0604020202020204" pitchFamily="34" charset="0"/>
              </a:rPr>
              <a:t>Product and service life as specified in the contract</a:t>
            </a:r>
          </a:p>
          <a:p>
            <a:pPr marL="342900" lvl="0" indent="-342900"/>
            <a:endParaRPr lang="en-US" sz="96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lvl="0"/>
            <a:endParaRPr lang="en-US" sz="2400" dirty="0">
              <a:solidFill>
                <a:srgbClr val="000099"/>
              </a:solidFill>
            </a:endParaRPr>
          </a:p>
          <a:p>
            <a:pPr marL="0" lvl="0" indent="0"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  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539" y="2215881"/>
            <a:ext cx="78132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2400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marL="342900" lvl="0" indent="-342900"/>
            <a:endParaRPr lang="en-US" sz="28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lvl="0" algn="just"/>
            <a:r>
              <a:rPr lang="en-US" sz="2800" b="1" dirty="0" smtClean="0">
                <a:cs typeface="Arial" panose="020B0604020202020204" pitchFamily="34" charset="0"/>
              </a:rPr>
              <a:t>Result: Owner </a:t>
            </a:r>
            <a:r>
              <a:rPr lang="en-US" sz="2800" b="1" dirty="0">
                <a:cs typeface="Arial" panose="020B0604020202020204" pitchFamily="34" charset="0"/>
              </a:rPr>
              <a:t>is satisfied and expectations are met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000099"/>
                </a:solidFill>
              </a:rPr>
              <a:t>The </a:t>
            </a:r>
            <a:r>
              <a:rPr lang="en-US" sz="2400" b="1" dirty="0">
                <a:solidFill>
                  <a:srgbClr val="000099"/>
                </a:solidFill>
              </a:rPr>
              <a:t>quality of the installed product can be predicted from the measurable requirements in the contract and the actual measurement of those requirements by the </a:t>
            </a:r>
            <a:r>
              <a:rPr lang="en-US" sz="2400" b="1" dirty="0" smtClean="0">
                <a:solidFill>
                  <a:srgbClr val="000099"/>
                </a:solidFill>
              </a:rPr>
              <a:t>inspector during installation.</a:t>
            </a:r>
            <a:endParaRPr lang="en-US" sz="2400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832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Training Programs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254" y="229044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NASSCO inspector training </a:t>
            </a:r>
            <a:r>
              <a:rPr lang="en-US" sz="2400" dirty="0">
                <a:solidFill>
                  <a:srgbClr val="000099"/>
                </a:solidFill>
              </a:rPr>
              <a:t>and certification </a:t>
            </a:r>
            <a:r>
              <a:rPr lang="en-US" sz="2400" dirty="0" smtClean="0">
                <a:solidFill>
                  <a:srgbClr val="000099"/>
                </a:solidFill>
              </a:rPr>
              <a:t>programs: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99"/>
                </a:solidFill>
              </a:rPr>
              <a:t>Cured-In-Place Pipe </a:t>
            </a:r>
          </a:p>
          <a:p>
            <a:r>
              <a:rPr lang="en-US" sz="2400" dirty="0" smtClean="0">
                <a:solidFill>
                  <a:srgbClr val="000099"/>
                </a:solidFill>
              </a:rPr>
              <a:t>Manhole Rehabilitation</a:t>
            </a:r>
          </a:p>
          <a:p>
            <a:r>
              <a:rPr lang="en-US" sz="2400" dirty="0" smtClean="0">
                <a:solidFill>
                  <a:srgbClr val="000099"/>
                </a:solidFill>
              </a:rPr>
              <a:t>Grouting (under development)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8254" y="4811626"/>
            <a:ext cx="6987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These programs are designed from a field </a:t>
            </a:r>
            <a:r>
              <a:rPr lang="en-US" sz="2400" b="1" dirty="0" smtClean="0">
                <a:solidFill>
                  <a:srgbClr val="000099"/>
                </a:solidFill>
              </a:rPr>
              <a:t>perspective with the inspector and engineer in mind.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8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832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664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99"/>
                </a:solidFill>
              </a:rPr>
              <a:t>For </a:t>
            </a:r>
            <a:r>
              <a:rPr lang="en-US" b="1" dirty="0" smtClean="0">
                <a:solidFill>
                  <a:srgbClr val="000099"/>
                </a:solidFill>
              </a:rPr>
              <a:t>the </a:t>
            </a:r>
            <a:r>
              <a:rPr lang="en-US" b="1" dirty="0">
                <a:solidFill>
                  <a:srgbClr val="000099"/>
                </a:solidFill>
              </a:rPr>
              <a:t>owner to obtain </a:t>
            </a:r>
            <a:r>
              <a:rPr lang="en-US" b="1" dirty="0" smtClean="0">
                <a:solidFill>
                  <a:srgbClr val="000099"/>
                </a:solidFill>
              </a:rPr>
              <a:t>the best </a:t>
            </a:r>
            <a:r>
              <a:rPr lang="en-US" b="1" dirty="0">
                <a:solidFill>
                  <a:srgbClr val="000099"/>
                </a:solidFill>
              </a:rPr>
              <a:t>quality </a:t>
            </a:r>
            <a:r>
              <a:rPr lang="en-US" b="1" dirty="0" smtClean="0">
                <a:solidFill>
                  <a:srgbClr val="000099"/>
                </a:solidFill>
              </a:rPr>
              <a:t>product at the lowest price:</a:t>
            </a:r>
          </a:p>
          <a:p>
            <a:pPr lvl="1">
              <a:lnSpc>
                <a:spcPct val="150000"/>
              </a:lnSpc>
            </a:pP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600" b="1" dirty="0" smtClean="0">
                <a:solidFill>
                  <a:srgbClr val="000099"/>
                </a:solidFill>
              </a:rPr>
              <a:t>Engineering design</a:t>
            </a: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000099"/>
                </a:solidFill>
              </a:rPr>
              <a:t> Experienced contractor</a:t>
            </a: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000099"/>
                </a:solidFill>
              </a:rPr>
              <a:t> Trained </a:t>
            </a:r>
            <a:r>
              <a:rPr lang="en-US" sz="2600" b="1" dirty="0">
                <a:solidFill>
                  <a:srgbClr val="000099"/>
                </a:solidFill>
              </a:rPr>
              <a:t>inspector </a:t>
            </a:r>
            <a:r>
              <a:rPr lang="en-US" sz="2600" b="1" dirty="0" smtClean="0">
                <a:solidFill>
                  <a:srgbClr val="000099"/>
                </a:solidFill>
              </a:rPr>
              <a:t> </a:t>
            </a:r>
            <a:endParaRPr lang="en-US" sz="2600" b="1" dirty="0">
              <a:solidFill>
                <a:srgbClr val="000099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0099"/>
                </a:solidFill>
              </a:rPr>
              <a:t>Questions </a:t>
            </a:r>
            <a:r>
              <a:rPr lang="en-US" sz="4000" b="1" dirty="0">
                <a:solidFill>
                  <a:srgbClr val="000099"/>
                </a:solidFill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18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l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19400" cy="211455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099" name="Picture 3" descr="Scan9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2187575"/>
            <a:ext cx="2438400" cy="1585913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00" name="Picture 4" descr="PPL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10001" b="3334"/>
          <a:stretch>
            <a:fillRect/>
          </a:stretch>
        </p:blipFill>
        <p:spPr>
          <a:xfrm>
            <a:off x="1447800" y="4572000"/>
            <a:ext cx="2224088" cy="22860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01" name="Picture 5" descr="Thermo Before and Aft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3771900"/>
            <a:ext cx="1752600" cy="1425575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02" name="Picture 6" descr="Sliplining Scan Tes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/>
          <a:stretch>
            <a:fillRect/>
          </a:stretch>
        </p:blipFill>
        <p:spPr bwMode="auto">
          <a:xfrm>
            <a:off x="0" y="1905000"/>
            <a:ext cx="2179638" cy="259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ictures week of10-28 03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33750"/>
            <a:ext cx="2362200" cy="1771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ter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2895600"/>
            <a:ext cx="2413000" cy="2438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f band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3304" r="8919"/>
          <a:stretch>
            <a:fillRect/>
          </a:stretch>
        </p:blipFill>
        <p:spPr bwMode="auto">
          <a:xfrm>
            <a:off x="7086600" y="5105400"/>
            <a:ext cx="2057400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ms55030tlms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782763" cy="2362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opencutcol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5238" b="3937"/>
          <a:stretch>
            <a:fillRect/>
          </a:stretch>
        </p:blipFill>
        <p:spPr bwMode="auto">
          <a:xfrm>
            <a:off x="3124200" y="5105400"/>
            <a:ext cx="1981200" cy="175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bductstee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3696"/>
          <a:stretch>
            <a:fillRect/>
          </a:stretch>
        </p:blipFill>
        <p:spPr bwMode="auto">
          <a:xfrm>
            <a:off x="4876800" y="5157788"/>
            <a:ext cx="2209800" cy="17002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Tite Liner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0001" b="2040"/>
          <a:stretch>
            <a:fillRect/>
          </a:stretch>
        </p:blipFill>
        <p:spPr>
          <a:xfrm>
            <a:off x="2209800" y="1600200"/>
            <a:ext cx="3246438" cy="2166938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10" name="Picture 14" descr="cipp instal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1628775" cy="1981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Scan4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" r="5510"/>
          <a:stretch>
            <a:fillRect/>
          </a:stretch>
        </p:blipFill>
        <p:spPr bwMode="auto">
          <a:xfrm>
            <a:off x="7307263" y="0"/>
            <a:ext cx="1836737" cy="2057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can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/>
          <a:stretch>
            <a:fillRect/>
          </a:stretch>
        </p:blipFill>
        <p:spPr bwMode="auto">
          <a:xfrm>
            <a:off x="4495800" y="3648075"/>
            <a:ext cx="2057400" cy="156686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Brochure%2e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7"/>
          <a:stretch>
            <a:fillRect/>
          </a:stretch>
        </p:blipFill>
        <p:spPr bwMode="auto">
          <a:xfrm>
            <a:off x="5715000" y="0"/>
            <a:ext cx="1611313" cy="2438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Uliner Ins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/>
          <a:stretch>
            <a:fillRect/>
          </a:stretch>
        </p:blipFill>
        <p:spPr bwMode="auto">
          <a:xfrm>
            <a:off x="1981200" y="0"/>
            <a:ext cx="2119313" cy="1517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Scan4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"/>
          <a:stretch>
            <a:fillRect/>
          </a:stretch>
        </p:blipFill>
        <p:spPr bwMode="auto">
          <a:xfrm>
            <a:off x="4114800" y="0"/>
            <a:ext cx="1752600" cy="12207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SewerGard N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2" descr="Warren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0" y="5238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3" descr="Warren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400" y="6762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4" descr="Warren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800" y="8286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5" descr="Warren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200" y="9810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5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697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Background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42845"/>
            <a:ext cx="7886700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 </a:t>
            </a:r>
            <a:r>
              <a:rPr lang="en-US" sz="2400" dirty="0" smtClean="0">
                <a:solidFill>
                  <a:srgbClr val="000099"/>
                </a:solidFill>
              </a:rPr>
              <a:t>Pipelines can deteriorate and fail when: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Constructed </a:t>
            </a:r>
            <a:r>
              <a:rPr lang="en-US" dirty="0">
                <a:solidFill>
                  <a:srgbClr val="000099"/>
                </a:solidFill>
              </a:rPr>
              <a:t>from low quality materials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9"/>
                </a:solidFill>
              </a:rPr>
              <a:t>Poor </a:t>
            </a:r>
            <a:r>
              <a:rPr lang="en-US" dirty="0" smtClean="0">
                <a:solidFill>
                  <a:srgbClr val="000099"/>
                </a:solidFill>
              </a:rPr>
              <a:t>installation</a:t>
            </a:r>
            <a:endParaRPr lang="en-US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82" y="3792992"/>
            <a:ext cx="3850277" cy="25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0832"/>
            <a:ext cx="7886700" cy="611532"/>
          </a:xfrm>
        </p:spPr>
        <p:txBody>
          <a:bodyPr>
            <a:noAutofit/>
          </a:bodyPr>
          <a:lstStyle/>
          <a:p>
            <a:r>
              <a:rPr lang="en-US" sz="4000" cap="all" dirty="0" smtClean="0"/>
              <a:t>CIPp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8044"/>
            <a:ext cx="7886700" cy="485347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Layers of felt and/or fibers are combined to create a tube with a specific thickness 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The tube material is saturated with a liquid thermosetting resin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Cured to form a CIPP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CIPP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is manufactured in a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factory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  and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in the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field </a:t>
            </a:r>
            <a:endParaRPr lang="en-US" sz="24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54" y="4087011"/>
            <a:ext cx="3636780" cy="243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0099"/>
                </a:solidFill>
                <a:cs typeface="Arial" panose="020B0604020202020204" pitchFamily="34" charset="0"/>
              </a:rPr>
              <a:t>Trenchless rehabilitation projects rely </a:t>
            </a:r>
            <a:r>
              <a:rPr lang="en-US" b="1" dirty="0">
                <a:solidFill>
                  <a:srgbClr val="000099"/>
                </a:solidFill>
                <a:cs typeface="Arial" panose="020B0604020202020204" pitchFamily="34" charset="0"/>
              </a:rPr>
              <a:t>on good engineering design principals, qualified installers and trained inspectors. 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2B0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2B0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52927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Public Works Construction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99"/>
                </a:solidFill>
                <a:cs typeface="Arial" panose="020B0604020202020204" pitchFamily="34" charset="0"/>
              </a:rPr>
              <a:t>Traditional public works </a:t>
            </a:r>
            <a:r>
              <a:rPr lang="en-US" sz="24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construction services typically include: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Survey, evaluation and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design </a:t>
            </a:r>
            <a:endParaRPr lang="en-US" sz="2400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onstruction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Construction Management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easurement and testing of key elements</a:t>
            </a:r>
            <a:endParaRPr lang="en-US" sz="24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594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/>
              <a:t>Trenchless Construction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nspection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and measurement of quality during installation  deemed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unnecessary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nstallations were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completed with little oversight or inspection.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L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ack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of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trained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and certified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inspectors </a:t>
            </a:r>
            <a:endParaRPr lang="en-US" sz="24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Quality requirements ofte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n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not measured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   </a:t>
            </a:r>
            <a:endParaRPr lang="en-US" sz="24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19743"/>
            <a:ext cx="7886700" cy="611532"/>
          </a:xfrm>
        </p:spPr>
        <p:txBody>
          <a:bodyPr>
            <a:no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Trenchless Project Quality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51405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000099"/>
                </a:solidFill>
                <a:cs typeface="Arial" panose="020B0604020202020204" pitchFamily="34" charset="0"/>
              </a:rPr>
              <a:t>Q</a:t>
            </a:r>
            <a:r>
              <a:rPr lang="en-US" sz="24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uality varies from project to project.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B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est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quality at the lowest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price requires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performance based specifications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containing quality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controls, installation quality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assurance and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testing and inspection of key components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Performance based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specifications focus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more on the installed or delivered product quality instead of the means and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methods to </a:t>
            </a:r>
            <a:r>
              <a:rPr lang="en-US" sz="2400" dirty="0">
                <a:solidFill>
                  <a:srgbClr val="000099"/>
                </a:solidFill>
                <a:cs typeface="Arial" panose="020B0604020202020204" pitchFamily="34" charset="0"/>
              </a:rPr>
              <a:t>deliver the </a:t>
            </a:r>
            <a:r>
              <a:rPr lang="en-US" sz="2400" dirty="0" smtClean="0">
                <a:solidFill>
                  <a:srgbClr val="000099"/>
                </a:solidFill>
                <a:cs typeface="Arial" panose="020B0604020202020204" pitchFamily="34" charset="0"/>
              </a:rPr>
              <a:t>product</a:t>
            </a:r>
            <a:endParaRPr lang="en-US" sz="2400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927</Words>
  <Application>Microsoft Office PowerPoint</Application>
  <PresentationFormat>On-screen Show (4:3)</PresentationFormat>
  <Paragraphs>362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Trained Inspectors for Trenchless Rehabilitation Projects</vt:lpstr>
      <vt:lpstr>Trenchless Rehabilitation </vt:lpstr>
      <vt:lpstr>PowerPoint Presentation</vt:lpstr>
      <vt:lpstr>Background</vt:lpstr>
      <vt:lpstr>CIPp</vt:lpstr>
      <vt:lpstr>PowerPoint Presentation</vt:lpstr>
      <vt:lpstr>Public Works Construction</vt:lpstr>
      <vt:lpstr>Trenchless Construction</vt:lpstr>
      <vt:lpstr>Trenchless Project Quality</vt:lpstr>
      <vt:lpstr>Quality Checks Before and During Installation</vt:lpstr>
      <vt:lpstr>Resin Quantity</vt:lpstr>
      <vt:lpstr>Example CIPP Wet-Out Report</vt:lpstr>
      <vt:lpstr>Example Saturation Chart  (Pounds per Foot)</vt:lpstr>
      <vt:lpstr>Installation</vt:lpstr>
      <vt:lpstr>Curing</vt:lpstr>
      <vt:lpstr>Sample Curing Log</vt:lpstr>
      <vt:lpstr>Cure Monitoring</vt:lpstr>
      <vt:lpstr>House Service Reconnections</vt:lpstr>
      <vt:lpstr>SERVICE CONNECTIONS</vt:lpstr>
      <vt:lpstr>Minimum Quality Assurance After Installation</vt:lpstr>
      <vt:lpstr>Minimum Quality Assurance After Installation</vt:lpstr>
      <vt:lpstr>Minimum Quality Assurance After Installation</vt:lpstr>
      <vt:lpstr>Trenchless Rehabilitation Inspection</vt:lpstr>
      <vt:lpstr>Example of a Project With Inspection</vt:lpstr>
      <vt:lpstr> </vt:lpstr>
      <vt:lpstr>PowerPoint Presentation</vt:lpstr>
      <vt:lpstr>Training Programs</vt:lpstr>
      <vt:lpstr>Conclusions</vt:lpstr>
      <vt:lpstr>PowerPoint Presentation</vt:lpstr>
    </vt:vector>
  </TitlesOfParts>
  <Company>UT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Rezaei, Niloofar</dc:creator>
  <cp:lastModifiedBy>lynn.osborn14@gmail.com</cp:lastModifiedBy>
  <cp:revision>28</cp:revision>
  <dcterms:created xsi:type="dcterms:W3CDTF">2017-01-18T22:09:46Z</dcterms:created>
  <dcterms:modified xsi:type="dcterms:W3CDTF">2017-11-09T15:59:42Z</dcterms:modified>
</cp:coreProperties>
</file>